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6"/>
  </p:notesMasterIdLst>
  <p:sldIdLst>
    <p:sldId id="315" r:id="rId5"/>
    <p:sldId id="2147472731" r:id="rId6"/>
    <p:sldId id="2147472734" r:id="rId7"/>
    <p:sldId id="2147472738" r:id="rId8"/>
    <p:sldId id="2147472739" r:id="rId9"/>
    <p:sldId id="2147472740" r:id="rId10"/>
    <p:sldId id="2147472741" r:id="rId11"/>
    <p:sldId id="2147472735" r:id="rId12"/>
    <p:sldId id="2147472732" r:id="rId13"/>
    <p:sldId id="2147472736" r:id="rId14"/>
    <p:sldId id="319" r:id="rId15"/>
  </p:sldIdLst>
  <p:sldSz cx="12192000" cy="6858000"/>
  <p:notesSz cx="6858000" cy="9144000"/>
  <p:embeddedFontLst>
    <p:embeddedFont>
      <p:font typeface="Source Sans Pro" panose="020B0503030403020204" pitchFamily="34" charset="0"/>
      <p:regular r:id="rId17"/>
      <p:bold r:id="rId18"/>
      <p:italic r:id="rId19"/>
    </p:embeddedFont>
    <p:embeddedFont>
      <p:font typeface="Source Sans Pro Semibold" panose="020B0603030403020204" pitchFamily="34" charset="0"/>
      <p:bold r:id="rId20"/>
    </p:embeddedFont>
  </p:embeddedFontLst>
  <p:defaultTextStyle>
    <a:defPPr>
      <a:defRPr lang="en-FI"/>
    </a:defPPr>
    <a:lvl1pPr marL="0" algn="l" defTabSz="91366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1pPr>
    <a:lvl2pPr marL="456834" algn="l" defTabSz="91366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2pPr>
    <a:lvl3pPr marL="913668" algn="l" defTabSz="91366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3pPr>
    <a:lvl4pPr marL="1370503" algn="l" defTabSz="91366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4pPr>
    <a:lvl5pPr marL="1827337" algn="l" defTabSz="91366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5pPr>
    <a:lvl6pPr marL="2284172" algn="l" defTabSz="91366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6pPr>
    <a:lvl7pPr marL="2741006" algn="l" defTabSz="91366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7pPr>
    <a:lvl8pPr marL="3197840" algn="l" defTabSz="91366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8pPr>
    <a:lvl9pPr marL="3654675" algn="l" defTabSz="91366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E76E5A-A107-6D48-ECEB-32670BBF026C}" name="Aarnisalo Johanna" initials="JA" userId="S::johanna.aarnisalo@hsy.fi::122a875b-e478-4d7d-b859-917c6cc53f46" providerId="AD"/>
  <p188:author id="{ED411B6C-B5EF-82C7-7130-41E87BEA8709}" name="Karhunsaari Essi" initials="EK" userId="S::essi.karhunsaari@hsy.fi::8ee52440-9e2d-4f04-800b-577152a419a7" providerId="AD"/>
  <p188:author id="{0E0EE67A-70D8-2358-1036-0B246E6743D1}" name="Sillstén Sami" initials="SS" userId="S::sami.sillsten@hsy.fi::8b32f39f-ecd1-401c-842e-4ebf65886df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8E3F0"/>
    <a:srgbClr val="005F61"/>
    <a:srgbClr val="F7D4E6"/>
    <a:srgbClr val="D4F2E4"/>
    <a:srgbClr val="D7F2F4"/>
    <a:srgbClr val="FFF6C2"/>
    <a:srgbClr val="D7E9E1"/>
    <a:srgbClr val="E5D8E8"/>
    <a:srgbClr val="BFEA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D121FC-879C-4FC7-B048-0AF703FC420A}" v="1192" dt="2026-10-26T14:27:24.3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Vaalea tyyli 1 - Korost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44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88416-97D6-034A-A369-A193627F0F71}" type="slidenum">
              <a:rPr lang="en-FI" smtClean="0"/>
              <a:t>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46009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ABE36-75AE-C05B-0792-5C19E4317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505DD4C9-45E0-3502-EAB4-2F5013C270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236002C-034F-73B0-A2ED-60E1BBC54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3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Asunto-osakeyhtiöt ja yritysasiakkaat kirjautuvat </a:t>
            </a:r>
            <a:r>
              <a:rPr lang="fi-FI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OmaHSY:hyn</a:t>
            </a:r>
            <a:r>
              <a:rPr lang="fi-FI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Suomi.fi-valtuutuksella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B2FD188-568F-65FD-4742-894162A14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88416-97D6-034A-A369-A193627F0F71}" type="slidenum">
              <a:rPr lang="en-FI" smtClean="0"/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78606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9D5C5-6EA2-AC2E-A5D8-92EDF7C3D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A435DD5-1CD3-EABB-0311-90FBA316F7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A7DC6AE7-A4EF-EE0D-A11A-59C88A1F1F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3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5352195-A653-982F-3A3F-4F6B33AB82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88416-97D6-034A-A369-A193627F0F71}" type="slidenum">
              <a:rPr lang="en-FI" smtClean="0"/>
              <a:t>7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34017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3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Uudisrakennuksiin etäluettavia vesimittareita asennetaan syksystä 2026 alkaen riippumatta kiinteistön tyypistä ja vedenkulutuksesta. </a:t>
            </a:r>
          </a:p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88416-97D6-034A-A369-A193627F0F71}" type="slidenum">
              <a:rPr lang="en-FI" smtClean="0"/>
              <a:t>8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15545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76DBA-EB29-45BD-816B-015DC0EC0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32C046F8-2E01-FAB8-F764-EA82E84E56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A6F35428-5FC0-947B-F72F-7FC94F00CC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3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/>
              <a:t>Kiinteistön päävesimittarin omistaa HSY, mutta vesimittarin ympärillä olevat sulut, yksisuuntaventtiili, tonttivesijohto sekä vesimittaritila ovat asiakkaan vastuulla. Kiinteistön vesimittari tulee olla sijoitettuna paikkaan, joka noudattaa vesimittaritilaa koskevia määräyksiä ja ohjeita. (hsy.fi/vesimittaritila)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2CCD5EB-634E-F0FC-4A45-3B73A46615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88416-97D6-034A-A369-A193627F0F71}" type="slidenum">
              <a:rPr lang="en-FI" smtClean="0"/>
              <a:t>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14908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102BA-899C-F30B-0D9E-3387CE200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3598CC15-699E-1F0F-13C0-7DB6AA1554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80742241-779F-00BC-16F7-99E86FE083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3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C0A490A-50BA-392A-79E5-F900C0ECED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588416-97D6-034A-A369-A193627F0F71}" type="slidenum">
              <a:rPr lang="en-FI" smtClean="0"/>
              <a:t>10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73213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grafiik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582CEE22-12CB-F1A4-49B8-DF45A93D14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429000"/>
          </a:xfrm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itle 24">
            <a:extLst>
              <a:ext uri="{FF2B5EF4-FFF2-40B4-BE49-F238E27FC236}">
                <a16:creationId xmlns:a16="http://schemas.microsoft.com/office/drawing/2014/main" id="{6130EDB5-D3AB-670C-85E1-5DF66234E4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97" y="3720661"/>
            <a:ext cx="9329263" cy="649927"/>
          </a:xfrm>
        </p:spPr>
        <p:txBody>
          <a:bodyPr>
            <a:noAutofit/>
          </a:bodyPr>
          <a:lstStyle>
            <a:lvl1pPr>
              <a:defRPr sz="3800" b="1" i="0">
                <a:latin typeface="+mj-lt"/>
                <a:ea typeface="Source Sans Pro Semibold" panose="020B0503030403020204" pitchFamily="34" charset="0"/>
              </a:defRPr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1CA9EF2-C86F-42F1-9568-3EB2454C51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6412" y="4360598"/>
            <a:ext cx="9287849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 sz="2000">
                <a:solidFill>
                  <a:schemeClr val="tx1"/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/>
                </a:solidFill>
              </a:defRPr>
            </a:lvl3pPr>
            <a:lvl4pPr>
              <a:lnSpc>
                <a:spcPct val="90000"/>
              </a:lnSpc>
              <a:defRPr sz="2000">
                <a:solidFill>
                  <a:schemeClr val="tx1"/>
                </a:solidFill>
              </a:defRPr>
            </a:lvl4pPr>
            <a:lvl5pPr>
              <a:lnSpc>
                <a:spcPct val="90000"/>
              </a:lnSpc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Esityksen päiväys, nettiosoite </a:t>
            </a:r>
            <a:r>
              <a:rPr lang="fi-FI" err="1"/>
              <a:t>tmv</a:t>
            </a:r>
            <a:r>
              <a:rPr lang="fi-FI"/>
              <a:t>. tieto</a:t>
            </a:r>
            <a:endParaRPr lang="en-FI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04E2F61-5B9D-8453-F973-E510DA62109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60637" y="5312382"/>
            <a:ext cx="4980778" cy="1072868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GB" err="1"/>
              <a:t>Tarkentava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02099A-9F89-27B5-FCB5-F57F4BD236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32764" y="3660520"/>
            <a:ext cx="1929686" cy="1047909"/>
          </a:xfrm>
          <a:prstGeom prst="rect">
            <a:avLst/>
          </a:prstGeom>
        </p:spPr>
      </p:pic>
      <p:pic>
        <p:nvPicPr>
          <p:cNvPr id="2" name="Picture Placeholder 10">
            <a:extLst>
              <a:ext uri="{FF2B5EF4-FFF2-40B4-BE49-F238E27FC236}">
                <a16:creationId xmlns:a16="http://schemas.microsoft.com/office/drawing/2014/main" id="{230AB870-610B-67F9-BEF5-ADCD696B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75" b="175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20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, valkoinen 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39569-ADC0-B9AF-304C-E67EA7DB31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ctr">
              <a:defRPr sz="3800"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FF6636-CBCF-1F5C-8F20-0991733611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Alaotsikko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716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, sininen pohja">
    <p:bg>
      <p:bgPr>
        <a:solidFill>
          <a:srgbClr val="D7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39569-ADC0-B9AF-304C-E67EA7DB31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ctr">
              <a:defRPr sz="3800"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FF6636-CBCF-1F5C-8F20-0991733611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Alaotsikko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50554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, keltainen pohja">
    <p:bg>
      <p:bgPr>
        <a:solidFill>
          <a:srgbClr val="FFF6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39569-ADC0-B9AF-304C-E67EA7DB31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ctr">
              <a:defRPr sz="3800"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FF6636-CBCF-1F5C-8F20-0991733611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Alaotsikko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24166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, vihreä pohja">
    <p:bg>
      <p:bgPr>
        <a:solidFill>
          <a:srgbClr val="D7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39569-ADC0-B9AF-304C-E67EA7DB31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ctr">
              <a:defRPr sz="3800"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FF6636-CBCF-1F5C-8F20-0991733611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Alaotsikko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7492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582CEE22-12CB-F1A4-49B8-DF45A93D14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429000"/>
          </a:xfrm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itle 24">
            <a:extLst>
              <a:ext uri="{FF2B5EF4-FFF2-40B4-BE49-F238E27FC236}">
                <a16:creationId xmlns:a16="http://schemas.microsoft.com/office/drawing/2014/main" id="{6130EDB5-D3AB-670C-85E1-5DF66234E4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98" y="3720661"/>
            <a:ext cx="9697766" cy="809668"/>
          </a:xfrm>
        </p:spPr>
        <p:txBody>
          <a:bodyPr>
            <a:noAutofit/>
          </a:bodyPr>
          <a:lstStyle>
            <a:lvl1pPr>
              <a:defRPr sz="3800" b="1" i="0">
                <a:latin typeface="+mj-lt"/>
                <a:ea typeface="Source Sans Pro Semibold" panose="020B0503030403020204" pitchFamily="34" charset="0"/>
              </a:defRPr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1CA9EF2-C86F-42F1-9568-3EB2454C51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6412" y="4360598"/>
            <a:ext cx="9656351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 sz="2000">
                <a:solidFill>
                  <a:schemeClr val="tx1"/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/>
                </a:solidFill>
              </a:defRPr>
            </a:lvl3pPr>
            <a:lvl4pPr>
              <a:lnSpc>
                <a:spcPct val="90000"/>
              </a:lnSpc>
              <a:defRPr sz="2000">
                <a:solidFill>
                  <a:schemeClr val="tx1"/>
                </a:solidFill>
              </a:defRPr>
            </a:lvl4pPr>
            <a:lvl5pPr>
              <a:lnSpc>
                <a:spcPct val="90000"/>
              </a:lnSpc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Nettiosoite</a:t>
            </a:r>
            <a:r>
              <a:rPr lang="en-GB"/>
              <a:t> </a:t>
            </a:r>
            <a:r>
              <a:rPr lang="en-GB" err="1"/>
              <a:t>tms</a:t>
            </a:r>
            <a:r>
              <a:rPr lang="en-GB"/>
              <a:t>.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04E2F61-5B9D-8453-F973-E510DA62109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60636" y="5312382"/>
            <a:ext cx="11601813" cy="1072868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GB" err="1"/>
              <a:t>Tarkentava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02099A-9F89-27B5-FCB5-F57F4BD236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32764" y="3660520"/>
            <a:ext cx="1929686" cy="104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10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3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582CEE22-12CB-F1A4-49B8-DF45A93D14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9000"/>
          </a:xfrm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02099A-9F89-27B5-FCB5-F57F4BD236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32764" y="3660520"/>
            <a:ext cx="1929686" cy="1047909"/>
          </a:xfrm>
          <a:prstGeom prst="rect">
            <a:avLst/>
          </a:prstGeom>
        </p:spPr>
      </p:pic>
      <p:sp>
        <p:nvSpPr>
          <p:cNvPr id="4" name="Title 24">
            <a:extLst>
              <a:ext uri="{FF2B5EF4-FFF2-40B4-BE49-F238E27FC236}">
                <a16:creationId xmlns:a16="http://schemas.microsoft.com/office/drawing/2014/main" id="{6130EDB5-D3AB-670C-85E1-5DF66234E4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94" y="3720661"/>
            <a:ext cx="9699870" cy="809668"/>
          </a:xfrm>
        </p:spPr>
        <p:txBody>
          <a:bodyPr>
            <a:noAutofit/>
          </a:bodyPr>
          <a:lstStyle>
            <a:lvl1pPr>
              <a:defRPr sz="3800" b="1" i="0">
                <a:latin typeface="+mj-lt"/>
                <a:ea typeface="Source Sans Pro Semibold" panose="020B0503030403020204" pitchFamily="34" charset="0"/>
              </a:defRPr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1CA9EF2-C86F-42F1-9568-3EB2454C519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6820" y="4360598"/>
            <a:ext cx="9655944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i-FI"/>
              <a:t>Esityksen päiväys, nettiosoite </a:t>
            </a:r>
            <a:r>
              <a:rPr lang="fi-FI" err="1"/>
              <a:t>tmv</a:t>
            </a:r>
            <a:r>
              <a:rPr lang="fi-FI"/>
              <a:t>. tieto</a:t>
            </a:r>
            <a:endParaRPr lang="en-GB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E67AA70C-769E-E6DB-B8F8-D0008956CB7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51183" y="5041355"/>
            <a:ext cx="332351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A0C2D66-E4C5-B53B-6622-00BC5F077CE5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59275" y="5473765"/>
            <a:ext cx="3323510" cy="910853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6C157A0-A52B-F01C-B9A1-F78C7550FFC9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171154" y="5041355"/>
            <a:ext cx="332351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B2FD37D-0CF1-6D49-BA0F-3D3036155069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4187791" y="5473765"/>
            <a:ext cx="3323510" cy="910853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2D5325FA-8C04-5567-5D54-DE704893CCD8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7991124" y="5041355"/>
            <a:ext cx="332351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BDB63FE-EBE3-D34B-D90D-AC24A292FB5D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016307" y="5473765"/>
            <a:ext cx="3323510" cy="910853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12027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kolme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FA91CC6-DF8C-7985-234D-9908D6F6A3DD}"/>
              </a:ext>
            </a:extLst>
          </p:cNvPr>
          <p:cNvSpPr/>
          <p:nvPr userDrawn="1"/>
        </p:nvSpPr>
        <p:spPr>
          <a:xfrm>
            <a:off x="0" y="2"/>
            <a:ext cx="12192000" cy="3415205"/>
          </a:xfrm>
          <a:prstGeom prst="rect">
            <a:avLst/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6" name="Title 24">
            <a:extLst>
              <a:ext uri="{FF2B5EF4-FFF2-40B4-BE49-F238E27FC236}">
                <a16:creationId xmlns:a16="http://schemas.microsoft.com/office/drawing/2014/main" id="{E90B1D43-0FA1-492A-F76E-7622C1E2CE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9681582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BE15998-D2E6-E680-CFA6-EA3368E3485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1180" y="1949600"/>
            <a:ext cx="9681581" cy="1169615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1pPr>
            <a:lvl2pPr marL="45720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2pPr>
            <a:lvl3pPr marL="91440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3pPr>
            <a:lvl4pPr marL="137160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4pPr>
            <a:lvl5pPr marL="182880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err="1"/>
              <a:t>Ingressi</a:t>
            </a:r>
            <a:endParaRPr lang="en-FI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98D6F7D-1F01-A1AB-127C-FC48FA91176D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51183" y="4031860"/>
            <a:ext cx="332351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/ </a:t>
            </a:r>
            <a:r>
              <a:rPr lang="en-GB" err="1"/>
              <a:t>nro</a:t>
            </a:r>
            <a:endParaRPr lang="en-FI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212BF07A-2026-95A1-5D30-7579CB18F07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51183" y="4492173"/>
            <a:ext cx="3323510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E5E3D384-DE38-4086-6425-13C9218DABE0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171154" y="4031860"/>
            <a:ext cx="332351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/ </a:t>
            </a:r>
            <a:r>
              <a:rPr lang="en-GB" err="1"/>
              <a:t>nro</a:t>
            </a:r>
            <a:endParaRPr lang="en-FI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59671972-3FFC-E610-8D63-7876D3E03C75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4179699" y="4492173"/>
            <a:ext cx="3323510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DDF4EC69-E972-2758-D6ED-000D048AABDE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7991124" y="4031860"/>
            <a:ext cx="332351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/ </a:t>
            </a:r>
            <a:r>
              <a:rPr lang="en-GB" err="1"/>
              <a:t>nro</a:t>
            </a:r>
            <a:endParaRPr lang="en-FI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D3B9557B-7122-ED20-45C9-399E170F4008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008215" y="4492173"/>
            <a:ext cx="3323510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2B240B-22FA-1275-A175-86CD093728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32766" y="420740"/>
            <a:ext cx="1710331" cy="9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81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kolme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FA91CC6-DF8C-7985-234D-9908D6F6A3DD}"/>
              </a:ext>
            </a:extLst>
          </p:cNvPr>
          <p:cNvSpPr/>
          <p:nvPr userDrawn="1"/>
        </p:nvSpPr>
        <p:spPr>
          <a:xfrm>
            <a:off x="0" y="13795"/>
            <a:ext cx="12192000" cy="3415205"/>
          </a:xfrm>
          <a:prstGeom prst="rect">
            <a:avLst/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6" name="Title 24">
            <a:extLst>
              <a:ext uri="{FF2B5EF4-FFF2-40B4-BE49-F238E27FC236}">
                <a16:creationId xmlns:a16="http://schemas.microsoft.com/office/drawing/2014/main" id="{E90B1D43-0FA1-492A-F76E-7622C1E2CE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9681582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BE15998-D2E6-E680-CFA6-EA3368E3485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1180" y="1949600"/>
            <a:ext cx="9681581" cy="1169615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1pPr>
            <a:lvl2pPr marL="45720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2pPr>
            <a:lvl3pPr marL="91440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3pPr>
            <a:lvl4pPr marL="137160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4pPr>
            <a:lvl5pPr marL="182880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err="1"/>
              <a:t>Ingressi</a:t>
            </a:r>
            <a:endParaRPr lang="en-FI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98D6F7D-1F01-A1AB-127C-FC48FA91176D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51183" y="4031860"/>
            <a:ext cx="332351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/ </a:t>
            </a:r>
            <a:r>
              <a:rPr lang="en-GB" err="1"/>
              <a:t>nro</a:t>
            </a:r>
            <a:endParaRPr lang="en-FI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212BF07A-2026-95A1-5D30-7579CB18F07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51183" y="4492173"/>
            <a:ext cx="3323510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E5E3D384-DE38-4086-6425-13C9218DABE0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171154" y="4031860"/>
            <a:ext cx="332351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/ </a:t>
            </a:r>
            <a:r>
              <a:rPr lang="en-GB" err="1"/>
              <a:t>nro</a:t>
            </a:r>
            <a:endParaRPr lang="en-FI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59671972-3FFC-E610-8D63-7876D3E03C75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4179699" y="4492173"/>
            <a:ext cx="3323510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DDF4EC69-E972-2758-D6ED-000D048AABDE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7991124" y="4031860"/>
            <a:ext cx="332351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/ </a:t>
            </a:r>
            <a:r>
              <a:rPr lang="en-GB" err="1"/>
              <a:t>nro</a:t>
            </a:r>
            <a:endParaRPr lang="en-FI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D3B9557B-7122-ED20-45C9-399E170F4008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008215" y="4492173"/>
            <a:ext cx="3323510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2B240B-22FA-1275-A175-86CD093728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32766" y="420740"/>
            <a:ext cx="1710331" cy="9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39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kolme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FA91CC6-DF8C-7985-234D-9908D6F6A3DD}"/>
              </a:ext>
            </a:extLst>
          </p:cNvPr>
          <p:cNvSpPr/>
          <p:nvPr userDrawn="1"/>
        </p:nvSpPr>
        <p:spPr>
          <a:xfrm>
            <a:off x="0" y="2"/>
            <a:ext cx="12192000" cy="3415205"/>
          </a:xfrm>
          <a:prstGeom prst="rect">
            <a:avLst/>
          </a:prstGeom>
          <a:solidFill>
            <a:srgbClr val="D7E9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6" name="Title 24">
            <a:extLst>
              <a:ext uri="{FF2B5EF4-FFF2-40B4-BE49-F238E27FC236}">
                <a16:creationId xmlns:a16="http://schemas.microsoft.com/office/drawing/2014/main" id="{E90B1D43-0FA1-492A-F76E-7622C1E2CE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9681582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BE15998-D2E6-E680-CFA6-EA3368E3485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1180" y="1949600"/>
            <a:ext cx="9681581" cy="1169615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1pPr>
            <a:lvl2pPr marL="45720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2pPr>
            <a:lvl3pPr marL="91440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3pPr>
            <a:lvl4pPr marL="137160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4pPr>
            <a:lvl5pPr marL="1828800" indent="0">
              <a:lnSpc>
                <a:spcPct val="100000"/>
              </a:lnSpc>
              <a:buFont typeface="Arial" panose="020B0604020202020204" pitchFamily="34" charset="0"/>
              <a:buNone/>
              <a:defRPr sz="2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err="1"/>
              <a:t>Ingressi</a:t>
            </a:r>
            <a:endParaRPr lang="en-FI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98D6F7D-1F01-A1AB-127C-FC48FA91176D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51183" y="4031860"/>
            <a:ext cx="332351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/ </a:t>
            </a:r>
            <a:r>
              <a:rPr lang="en-GB" err="1"/>
              <a:t>nro</a:t>
            </a:r>
            <a:endParaRPr lang="en-FI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212BF07A-2026-95A1-5D30-7579CB18F07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51183" y="4492173"/>
            <a:ext cx="3323510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E5E3D384-DE38-4086-6425-13C9218DABE0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171154" y="4031860"/>
            <a:ext cx="332351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/ </a:t>
            </a:r>
            <a:r>
              <a:rPr lang="en-GB" err="1"/>
              <a:t>nro</a:t>
            </a:r>
            <a:endParaRPr lang="en-FI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59671972-3FFC-E610-8D63-7876D3E03C75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4179699" y="4492173"/>
            <a:ext cx="3323510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DDF4EC69-E972-2758-D6ED-000D048AABDE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7991124" y="4031860"/>
            <a:ext cx="332351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/ </a:t>
            </a:r>
            <a:r>
              <a:rPr lang="en-GB" err="1"/>
              <a:t>nro</a:t>
            </a:r>
            <a:endParaRPr lang="en-FI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D3B9557B-7122-ED20-45C9-399E170F4008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008215" y="4492173"/>
            <a:ext cx="3323510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2B240B-22FA-1275-A175-86CD093728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32766" y="420740"/>
            <a:ext cx="1710331" cy="9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469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4">
            <a:extLst>
              <a:ext uri="{FF2B5EF4-FFF2-40B4-BE49-F238E27FC236}">
                <a16:creationId xmlns:a16="http://schemas.microsoft.com/office/drawing/2014/main" id="{8E077AE7-3EE5-BD68-D892-59B3ADC404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5744816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582CEE22-12CB-F1A4-49B8-DF45A93D14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ln>
            <a:noFill/>
          </a:ln>
        </p:spPr>
        <p:txBody>
          <a:bodyPr/>
          <a:lstStyle/>
          <a:p>
            <a:r>
              <a:rPr lang="en-FI"/>
              <a:t>Kuva tähän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ED83794B-9F6C-BDEF-326C-BE1E6BDBEB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1184" y="2573443"/>
            <a:ext cx="5157787" cy="368458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09859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gressi, teksti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582CEE22-12CB-F1A4-49B8-DF45A93D14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ln>
            <a:noFill/>
          </a:ln>
        </p:spPr>
        <p:txBody>
          <a:bodyPr/>
          <a:lstStyle/>
          <a:p>
            <a:r>
              <a:rPr lang="en-FI"/>
              <a:t>Kuva tähän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ED83794B-9F6C-BDEF-326C-BE1E6BDBEB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1184" y="3745282"/>
            <a:ext cx="5157787" cy="2506539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90DC33-BA7A-4AEE-C988-5F76D40860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7F27510-1C91-807B-DB54-EE4985D6A609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51184" y="1843317"/>
            <a:ext cx="5157787" cy="172660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400"/>
            </a:lvl2pPr>
            <a:lvl3pPr>
              <a:lnSpc>
                <a:spcPct val="90000"/>
              </a:lnSpc>
              <a:defRPr sz="2400"/>
            </a:lvl3pPr>
            <a:lvl4pPr>
              <a:lnSpc>
                <a:spcPct val="90000"/>
              </a:lnSpc>
              <a:defRPr sz="2400"/>
            </a:lvl4pPr>
            <a:lvl5pPr>
              <a:lnSpc>
                <a:spcPct val="90000"/>
              </a:lnSpc>
              <a:defRPr sz="2400"/>
            </a:lvl5pPr>
          </a:lstStyle>
          <a:p>
            <a:pPr lvl="0"/>
            <a:r>
              <a:rPr lang="en-GB" err="1"/>
              <a:t>Ingressi</a:t>
            </a:r>
            <a:r>
              <a:rPr lang="en-GB"/>
              <a:t>.</a:t>
            </a:r>
            <a:endParaRPr lang="en-FI"/>
          </a:p>
        </p:txBody>
      </p:sp>
      <p:sp>
        <p:nvSpPr>
          <p:cNvPr id="6" name="Title 24">
            <a:extLst>
              <a:ext uri="{FF2B5EF4-FFF2-40B4-BE49-F238E27FC236}">
                <a16:creationId xmlns:a16="http://schemas.microsoft.com/office/drawing/2014/main" id="{472ECFA7-47E3-B0FF-915C-6A0E6C439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48172"/>
            <a:ext cx="5744816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43523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, 2 otsikkoa ja 2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5">
            <a:extLst>
              <a:ext uri="{FF2B5EF4-FFF2-40B4-BE49-F238E27FC236}">
                <a16:creationId xmlns:a16="http://schemas.microsoft.com/office/drawing/2014/main" id="{182DAB57-8092-AE79-8B73-4ACAB8846C5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6000" cy="6858000"/>
          </a:xfrm>
          <a:ln>
            <a:noFill/>
          </a:ln>
        </p:spPr>
        <p:txBody>
          <a:bodyPr/>
          <a:lstStyle/>
          <a:p>
            <a:r>
              <a:rPr lang="en-FI"/>
              <a:t>Kuva tähän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18465A5-159D-3858-DEEA-C4D081D20296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965628" y="1667590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D3B9557B-7122-ED20-45C9-399E170F4008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6965628" y="2221907"/>
            <a:ext cx="4152452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733D959-6DA2-3B9C-EC40-38AF014BB9C8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6965628" y="4017683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C1E7895-1FAD-234A-B311-168860E88E6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65628" y="4572000"/>
            <a:ext cx="4152452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9766C2-5B51-0750-08A0-A313028526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91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, kuva+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4">
            <a:extLst>
              <a:ext uri="{FF2B5EF4-FFF2-40B4-BE49-F238E27FC236}">
                <a16:creationId xmlns:a16="http://schemas.microsoft.com/office/drawing/2014/main" id="{8E077AE7-3EE5-BD68-D892-59B3ADC404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5744816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ED83794B-9F6C-BDEF-326C-BE1E6BDBEB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1184" y="2573443"/>
            <a:ext cx="5157787" cy="368458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582CEE22-12CB-F1A4-49B8-DF45A93D14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2"/>
            <a:ext cx="6096000" cy="5566229"/>
          </a:xfrm>
          <a:ln>
            <a:noFill/>
          </a:ln>
        </p:spPr>
        <p:txBody>
          <a:bodyPr>
            <a:noAutofit/>
          </a:bodyPr>
          <a:lstStyle/>
          <a:p>
            <a:r>
              <a:rPr lang="en-FI"/>
              <a:t>Kuva tähän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879AB8-F64B-9923-451B-EF06E2886D0D}"/>
              </a:ext>
            </a:extLst>
          </p:cNvPr>
          <p:cNvSpPr/>
          <p:nvPr userDrawn="1"/>
        </p:nvSpPr>
        <p:spPr>
          <a:xfrm>
            <a:off x="6096000" y="5566231"/>
            <a:ext cx="6096000" cy="1291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0E359399-ED97-1537-0593-2A6B9C447F8B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489814" y="5833760"/>
            <a:ext cx="5351005" cy="848545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1700"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 sz="1400"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defRPr sz="1400"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err="1"/>
              <a:t>Kuvateksti</a:t>
            </a:r>
            <a:r>
              <a:rPr lang="en-GB"/>
              <a:t>.</a:t>
            </a:r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9945CF-6E99-1C19-550A-37DDB21A8F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46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4">
            <a:extLst>
              <a:ext uri="{FF2B5EF4-FFF2-40B4-BE49-F238E27FC236}">
                <a16:creationId xmlns:a16="http://schemas.microsoft.com/office/drawing/2014/main" id="{794BDEA6-51E5-109C-576B-CADA386221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10313967" cy="109666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4D4F37-6AFA-E728-E5FE-9781E0FC4BC7}"/>
              </a:ext>
            </a:extLst>
          </p:cNvPr>
          <p:cNvSpPr/>
          <p:nvPr userDrawn="1"/>
        </p:nvSpPr>
        <p:spPr>
          <a:xfrm>
            <a:off x="6024787" y="-7388"/>
            <a:ext cx="6268653" cy="6865388"/>
          </a:xfrm>
          <a:prstGeom prst="rect">
            <a:avLst/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512599D-C4A3-7285-D544-46ABB28F979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8967" y="1636521"/>
            <a:ext cx="5655820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GB" err="1"/>
              <a:t>Nettiosoite</a:t>
            </a:r>
            <a:r>
              <a:rPr lang="en-GB"/>
              <a:t> </a:t>
            </a:r>
            <a:r>
              <a:rPr lang="en-GB" err="1"/>
              <a:t>tms</a:t>
            </a:r>
            <a:r>
              <a:rPr lang="en-GB"/>
              <a:t>.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C0C2082-E02B-7615-5078-E055C54DC0A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51184" y="2573443"/>
            <a:ext cx="5157787" cy="368458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91B755BA-8840-3D44-B652-5791B8FD8818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6871625" y="2111132"/>
            <a:ext cx="3913168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+mj-lt"/>
                <a:ea typeface="Source Sans Pro Semibold" panose="020B0503030403020204" pitchFamily="34" charset="0"/>
              </a:defRPr>
            </a:lvl1pPr>
            <a:lvl2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49CC72D3-863D-1499-3D44-F0B199FE876D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880170" y="2889637"/>
            <a:ext cx="4451554" cy="3368394"/>
          </a:xfrm>
        </p:spPr>
        <p:txBody>
          <a:bodyPr anchor="t">
            <a:noAutofit/>
          </a:bodyPr>
          <a:lstStyle>
            <a:lvl1pPr marL="216000" indent="-2160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1pPr>
            <a:lvl2pPr marL="800100" indent="-3429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2pPr>
            <a:lvl3pPr marL="1257300" indent="-3429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3pPr>
            <a:lvl4pPr marL="1714500" indent="-3429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4pPr>
            <a:lvl5pPr marL="2171700" indent="-3429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GB"/>
              <a:t>Bullet points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1DC6651-6E5E-FD9B-E147-8BFA9037C9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40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4">
            <a:extLst>
              <a:ext uri="{FF2B5EF4-FFF2-40B4-BE49-F238E27FC236}">
                <a16:creationId xmlns:a16="http://schemas.microsoft.com/office/drawing/2014/main" id="{794BDEA6-51E5-109C-576B-CADA386221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10313967" cy="109666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4D4F37-6AFA-E728-E5FE-9781E0FC4BC7}"/>
              </a:ext>
            </a:extLst>
          </p:cNvPr>
          <p:cNvSpPr/>
          <p:nvPr userDrawn="1"/>
        </p:nvSpPr>
        <p:spPr>
          <a:xfrm>
            <a:off x="6024787" y="-7388"/>
            <a:ext cx="6268653" cy="6865388"/>
          </a:xfrm>
          <a:prstGeom prst="rect">
            <a:avLst/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512599D-C4A3-7285-D544-46ABB28F979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8967" y="1636521"/>
            <a:ext cx="5655820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GB" err="1"/>
              <a:t>Nettiosoite</a:t>
            </a:r>
            <a:r>
              <a:rPr lang="en-GB"/>
              <a:t> </a:t>
            </a:r>
            <a:r>
              <a:rPr lang="en-GB" err="1"/>
              <a:t>tms</a:t>
            </a:r>
            <a:r>
              <a:rPr lang="en-GB"/>
              <a:t>.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C0C2082-E02B-7615-5078-E055C54DC0A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51184" y="2573443"/>
            <a:ext cx="5157787" cy="368458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91B755BA-8840-3D44-B652-5791B8FD8818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6871625" y="2111132"/>
            <a:ext cx="3913168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+mj-lt"/>
                <a:ea typeface="Source Sans Pro Semibold" panose="020B0503030403020204" pitchFamily="34" charset="0"/>
              </a:defRPr>
            </a:lvl1pPr>
            <a:lvl2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49CC72D3-863D-1499-3D44-F0B199FE876D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880170" y="2889637"/>
            <a:ext cx="4451554" cy="3368394"/>
          </a:xfrm>
        </p:spPr>
        <p:txBody>
          <a:bodyPr anchor="t">
            <a:noAutofit/>
          </a:bodyPr>
          <a:lstStyle>
            <a:lvl1pPr marL="216000" indent="-2160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1pPr>
            <a:lvl2pPr marL="800100" indent="-3429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2pPr>
            <a:lvl3pPr marL="1257300" indent="-3429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3pPr>
            <a:lvl4pPr marL="1714500" indent="-3429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4pPr>
            <a:lvl5pPr marL="2171700" indent="-3429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GB"/>
              <a:t>Bullet points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1DC6651-6E5E-FD9B-E147-8BFA9037C9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021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4">
            <a:extLst>
              <a:ext uri="{FF2B5EF4-FFF2-40B4-BE49-F238E27FC236}">
                <a16:creationId xmlns:a16="http://schemas.microsoft.com/office/drawing/2014/main" id="{794BDEA6-51E5-109C-576B-CADA386221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10313967" cy="109666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4D4F37-6AFA-E728-E5FE-9781E0FC4BC7}"/>
              </a:ext>
            </a:extLst>
          </p:cNvPr>
          <p:cNvSpPr/>
          <p:nvPr userDrawn="1"/>
        </p:nvSpPr>
        <p:spPr>
          <a:xfrm>
            <a:off x="6024787" y="-7388"/>
            <a:ext cx="6268653" cy="6865388"/>
          </a:xfrm>
          <a:prstGeom prst="rect">
            <a:avLst/>
          </a:prstGeom>
          <a:solidFill>
            <a:srgbClr val="D7E9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512599D-C4A3-7285-D544-46ABB28F979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8967" y="1636521"/>
            <a:ext cx="5655820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GB" err="1"/>
              <a:t>Nettiosoite</a:t>
            </a:r>
            <a:r>
              <a:rPr lang="en-GB"/>
              <a:t> </a:t>
            </a:r>
            <a:r>
              <a:rPr lang="en-GB" err="1"/>
              <a:t>tms</a:t>
            </a:r>
            <a:r>
              <a:rPr lang="en-GB"/>
              <a:t>.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C0C2082-E02B-7615-5078-E055C54DC0A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68967" y="2573443"/>
            <a:ext cx="5140004" cy="368458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31" name="Content Placeholder 3">
            <a:extLst>
              <a:ext uri="{FF2B5EF4-FFF2-40B4-BE49-F238E27FC236}">
                <a16:creationId xmlns:a16="http://schemas.microsoft.com/office/drawing/2014/main" id="{91B755BA-8840-3D44-B652-5791B8FD8818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6871625" y="2111132"/>
            <a:ext cx="3913168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+mj-lt"/>
                <a:ea typeface="Source Sans Pro Semibold" panose="020B0503030403020204" pitchFamily="34" charset="0"/>
              </a:defRPr>
            </a:lvl1pPr>
            <a:lvl2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>
              <a:lnSpc>
                <a:spcPct val="90000"/>
              </a:lnSpc>
              <a:defRPr sz="2400" b="1" i="0">
                <a:solidFill>
                  <a:schemeClr val="tx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49CC72D3-863D-1499-3D44-F0B199FE876D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880170" y="2889637"/>
            <a:ext cx="4451554" cy="3368394"/>
          </a:xfrm>
        </p:spPr>
        <p:txBody>
          <a:bodyPr anchor="t">
            <a:noAutofit/>
          </a:bodyPr>
          <a:lstStyle>
            <a:lvl1pPr marL="216000" indent="-2160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1pPr>
            <a:lvl2pPr marL="800100" indent="-3429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2pPr>
            <a:lvl3pPr marL="1257300" indent="-3429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3pPr>
            <a:lvl4pPr marL="1714500" indent="-3429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4pPr>
            <a:lvl5pPr marL="2171700" indent="-3429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GB"/>
              <a:t>Bullet points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1DC6651-6E5E-FD9B-E147-8BFA9037C9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373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gressi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4">
            <a:extLst>
              <a:ext uri="{FF2B5EF4-FFF2-40B4-BE49-F238E27FC236}">
                <a16:creationId xmlns:a16="http://schemas.microsoft.com/office/drawing/2014/main" id="{472ECFA7-47E3-B0FF-915C-6A0E6C439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3" y="539859"/>
            <a:ext cx="10323301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7F27510-1C91-807B-DB54-EE4985D6A609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51184" y="1843316"/>
            <a:ext cx="10323300" cy="204019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400"/>
            </a:lvl2pPr>
            <a:lvl3pPr>
              <a:lnSpc>
                <a:spcPct val="90000"/>
              </a:lnSpc>
              <a:defRPr sz="2400"/>
            </a:lvl3pPr>
            <a:lvl4pPr>
              <a:lnSpc>
                <a:spcPct val="90000"/>
              </a:lnSpc>
              <a:defRPr sz="2400"/>
            </a:lvl4pPr>
            <a:lvl5pPr>
              <a:lnSpc>
                <a:spcPct val="90000"/>
              </a:lnSpc>
              <a:defRPr sz="2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err="1"/>
              <a:t>Ingressi</a:t>
            </a:r>
            <a:r>
              <a:rPr lang="en-GB"/>
              <a:t>.</a:t>
            </a:r>
            <a:endParaRPr lang="en-FI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ED83794B-9F6C-BDEF-326C-BE1E6BDBEB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1184" y="4089863"/>
            <a:ext cx="11391913" cy="210312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319997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, koko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ED83794B-9F6C-BDEF-326C-BE1E6BDBEB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1184" y="1843316"/>
            <a:ext cx="11391913" cy="4349667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6" name="Title 24">
            <a:extLst>
              <a:ext uri="{FF2B5EF4-FFF2-40B4-BE49-F238E27FC236}">
                <a16:creationId xmlns:a16="http://schemas.microsoft.com/office/drawing/2014/main" id="{472ECFA7-47E3-B0FF-915C-6A0E6C439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3" y="539859"/>
            <a:ext cx="10336271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000598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gressi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C5F80762-D73E-26D8-35E6-4FC8EBE1D9AD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51182" y="2990625"/>
            <a:ext cx="11391913" cy="3510377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6" name="Title 24">
            <a:extLst>
              <a:ext uri="{FF2B5EF4-FFF2-40B4-BE49-F238E27FC236}">
                <a16:creationId xmlns:a16="http://schemas.microsoft.com/office/drawing/2014/main" id="{472ECFA7-47E3-B0FF-915C-6A0E6C439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10336271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4DDC0B-0E93-8555-5254-0822F3D1BB3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1182" y="1843314"/>
            <a:ext cx="10336270" cy="910644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err="1"/>
              <a:t>Ingressi</a:t>
            </a:r>
            <a:r>
              <a:rPr lang="en-GB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399738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os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062FFC23-4874-ADA3-9EC1-E3DE7A6F5EA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096000" y="2189952"/>
            <a:ext cx="5744816" cy="4247311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6" name="Title 24">
            <a:extLst>
              <a:ext uri="{FF2B5EF4-FFF2-40B4-BE49-F238E27FC236}">
                <a16:creationId xmlns:a16="http://schemas.microsoft.com/office/drawing/2014/main" id="{472ECFA7-47E3-B0FF-915C-6A0E6C439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10316816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7F27510-1C91-807B-DB54-EE4985D6A609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51184" y="1843314"/>
            <a:ext cx="5157787" cy="216500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400"/>
            </a:lvl2pPr>
            <a:lvl3pPr>
              <a:lnSpc>
                <a:spcPct val="90000"/>
              </a:lnSpc>
              <a:defRPr sz="2400"/>
            </a:lvl3pPr>
            <a:lvl4pPr>
              <a:lnSpc>
                <a:spcPct val="90000"/>
              </a:lnSpc>
              <a:defRPr sz="2400"/>
            </a:lvl4pPr>
            <a:lvl5pPr>
              <a:lnSpc>
                <a:spcPct val="90000"/>
              </a:lnSpc>
              <a:defRPr sz="2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err="1"/>
              <a:t>Ingressi</a:t>
            </a:r>
            <a:r>
              <a:rPr lang="en-GB"/>
              <a:t>.</a:t>
            </a:r>
            <a:endParaRPr lang="en-FI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ED83794B-9F6C-BDEF-326C-BE1E6BDBEB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1184" y="4093029"/>
            <a:ext cx="5157787" cy="2165002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560335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ja 4 osa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F53509B6-C4EA-FF1E-C73F-C127520D8C36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51184" y="1600206"/>
            <a:ext cx="5848004" cy="4598294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2" name="Rectangle 33">
            <a:extLst>
              <a:ext uri="{FF2B5EF4-FFF2-40B4-BE49-F238E27FC236}">
                <a16:creationId xmlns:a16="http://schemas.microsoft.com/office/drawing/2014/main" id="{8A56C416-6293-A567-5465-DB6676315770}"/>
              </a:ext>
            </a:extLst>
          </p:cNvPr>
          <p:cNvSpPr/>
          <p:nvPr userDrawn="1"/>
        </p:nvSpPr>
        <p:spPr>
          <a:xfrm>
            <a:off x="6199188" y="-7388"/>
            <a:ext cx="6094252" cy="6865388"/>
          </a:xfrm>
          <a:prstGeom prst="rect">
            <a:avLst/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18465A5-159D-3858-DEEA-C4D081D20296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779511" y="810139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D3B9557B-7122-ED20-45C9-399E170F4008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6779509" y="1250799"/>
            <a:ext cx="4152454" cy="82076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9BB63A-16A3-81A7-F787-0A2F4C58F577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6779511" y="2169600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320517B-5171-B593-3E0C-69CB7116C9DB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779509" y="2610260"/>
            <a:ext cx="4152454" cy="82076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8CE25AD-10D8-EE9B-9DAE-5D7D8599A44D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779511" y="3553339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B4F8DD4-48B7-D60F-4DF3-E2C4FF1AD7C3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779509" y="3993999"/>
            <a:ext cx="4152454" cy="82076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79ACB2F-6F2D-E8A0-5867-188BEE106665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6779511" y="4937077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515DA87B-1F97-723B-67B8-495EEDB978D8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6779509" y="5377737"/>
            <a:ext cx="4152454" cy="82076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9766C2-5B51-0750-08A0-A313028526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10" name="Title 24">
            <a:extLst>
              <a:ext uri="{FF2B5EF4-FFF2-40B4-BE49-F238E27FC236}">
                <a16:creationId xmlns:a16="http://schemas.microsoft.com/office/drawing/2014/main" id="{8FC7F119-32C9-C99C-6C33-4051320309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5744816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420848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ja 4 osaa 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6788E53-F0B7-DFE1-D0C3-68779A635BA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51182" y="1600206"/>
            <a:ext cx="5848005" cy="4598294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2" name="Rectangle 33">
            <a:extLst>
              <a:ext uri="{FF2B5EF4-FFF2-40B4-BE49-F238E27FC236}">
                <a16:creationId xmlns:a16="http://schemas.microsoft.com/office/drawing/2014/main" id="{862910BD-D099-4B5E-09B7-117C8929D70F}"/>
              </a:ext>
            </a:extLst>
          </p:cNvPr>
          <p:cNvSpPr/>
          <p:nvPr userDrawn="1"/>
        </p:nvSpPr>
        <p:spPr>
          <a:xfrm>
            <a:off x="6199188" y="-7388"/>
            <a:ext cx="5992812" cy="6865388"/>
          </a:xfrm>
          <a:prstGeom prst="rect">
            <a:avLst/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18465A5-159D-3858-DEEA-C4D081D20296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779511" y="810139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D3B9557B-7122-ED20-45C9-399E170F4008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6779509" y="1250799"/>
            <a:ext cx="4152454" cy="82076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9BB63A-16A3-81A7-F787-0A2F4C58F577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6779511" y="2169600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320517B-5171-B593-3E0C-69CB7116C9DB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779509" y="2610260"/>
            <a:ext cx="4152454" cy="82076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8CE25AD-10D8-EE9B-9DAE-5D7D8599A44D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779511" y="3553339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B4F8DD4-48B7-D60F-4DF3-E2C4FF1AD7C3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779509" y="3993999"/>
            <a:ext cx="4152454" cy="82076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79ACB2F-6F2D-E8A0-5867-188BEE106665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6779511" y="4937077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515DA87B-1F97-723B-67B8-495EEDB978D8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6779509" y="5377737"/>
            <a:ext cx="4152454" cy="82076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9766C2-5B51-0750-08A0-A313028526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10" name="Title 24">
            <a:extLst>
              <a:ext uri="{FF2B5EF4-FFF2-40B4-BE49-F238E27FC236}">
                <a16:creationId xmlns:a16="http://schemas.microsoft.com/office/drawing/2014/main" id="{D552228B-592D-7CBC-98CD-E8B776DFFE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5744816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7172363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ja 4 osaa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E622C2BC-303F-E3DA-2EA6-4E65C169E272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51184" y="1600206"/>
            <a:ext cx="5848004" cy="4598294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60B132-0A09-3B14-F2CB-01E7FB61F248}"/>
              </a:ext>
            </a:extLst>
          </p:cNvPr>
          <p:cNvSpPr/>
          <p:nvPr userDrawn="1"/>
        </p:nvSpPr>
        <p:spPr>
          <a:xfrm>
            <a:off x="6199188" y="0"/>
            <a:ext cx="5992812" cy="6858000"/>
          </a:xfrm>
          <a:prstGeom prst="rect">
            <a:avLst/>
          </a:prstGeom>
          <a:solidFill>
            <a:srgbClr val="D7E9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18465A5-159D-3858-DEEA-C4D081D20296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779511" y="810139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D3B9557B-7122-ED20-45C9-399E170F4008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6779509" y="1250799"/>
            <a:ext cx="4152454" cy="82076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9BB63A-16A3-81A7-F787-0A2F4C58F577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6779511" y="2169600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320517B-5171-B593-3E0C-69CB7116C9DB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779509" y="2610260"/>
            <a:ext cx="4152454" cy="82076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8CE25AD-10D8-EE9B-9DAE-5D7D8599A44D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779511" y="3553339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B4F8DD4-48B7-D60F-4DF3-E2C4FF1AD7C3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779509" y="3993999"/>
            <a:ext cx="4152454" cy="82076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79ACB2F-6F2D-E8A0-5867-188BEE106665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6779511" y="4937077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515DA87B-1F97-723B-67B8-495EEDB978D8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6779509" y="5377737"/>
            <a:ext cx="4152454" cy="82076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9766C2-5B51-0750-08A0-A313028526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8" name="Title 24">
            <a:extLst>
              <a:ext uri="{FF2B5EF4-FFF2-40B4-BE49-F238E27FC236}">
                <a16:creationId xmlns:a16="http://schemas.microsoft.com/office/drawing/2014/main" id="{5A2E9E8C-BA52-9DD3-660F-2DCC65280A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5744816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372666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ikentt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C61996D-B57D-0DF2-813F-A2B872CAF912}"/>
              </a:ext>
            </a:extLst>
          </p:cNvPr>
          <p:cNvSpPr/>
          <p:nvPr userDrawn="1"/>
        </p:nvSpPr>
        <p:spPr>
          <a:xfrm>
            <a:off x="-1" y="4273"/>
            <a:ext cx="6096001" cy="3429000"/>
          </a:xfrm>
          <a:prstGeom prst="rect">
            <a:avLst/>
          </a:prstGeom>
          <a:solidFill>
            <a:srgbClr val="E5D8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35E0F5F-3C63-AC05-F6C3-FD7765C31CC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51183" y="625003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6ADEE7-3A5B-7AC8-6642-441ABD987A65}"/>
              </a:ext>
            </a:extLst>
          </p:cNvPr>
          <p:cNvSpPr/>
          <p:nvPr userDrawn="1"/>
        </p:nvSpPr>
        <p:spPr>
          <a:xfrm>
            <a:off x="-1" y="3426864"/>
            <a:ext cx="6096001" cy="3431136"/>
          </a:xfrm>
          <a:prstGeom prst="rect">
            <a:avLst/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44662B9D-6500-2076-41E5-C2824748AC6F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351183" y="4060413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7A44E10-FB30-A830-51E9-E2E335D3BDB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351183" y="4614730"/>
            <a:ext cx="4152452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D6DA86-E021-F3A5-9619-2AD826DFF040}"/>
              </a:ext>
            </a:extLst>
          </p:cNvPr>
          <p:cNvSpPr/>
          <p:nvPr userDrawn="1"/>
        </p:nvSpPr>
        <p:spPr>
          <a:xfrm>
            <a:off x="6084604" y="-4272"/>
            <a:ext cx="6107396" cy="3429000"/>
          </a:xfrm>
          <a:prstGeom prst="rect">
            <a:avLst/>
          </a:prstGeom>
          <a:solidFill>
            <a:srgbClr val="D4F2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B4187467-0606-EE5D-364F-6A20C51485B2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6452880" y="625003"/>
            <a:ext cx="3981537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20200FA-1ED1-843E-6404-614D8DF92C4C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452880" y="1179320"/>
            <a:ext cx="4152452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CEFF09-D135-6893-0401-885A09F6F718}"/>
              </a:ext>
            </a:extLst>
          </p:cNvPr>
          <p:cNvSpPr/>
          <p:nvPr userDrawn="1"/>
        </p:nvSpPr>
        <p:spPr>
          <a:xfrm>
            <a:off x="6084604" y="3426864"/>
            <a:ext cx="6107396" cy="3431136"/>
          </a:xfrm>
          <a:prstGeom prst="rect">
            <a:avLst/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14CC946-5028-B9FC-60BA-D3773B38AD68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452880" y="4060413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F51FBF7-2F96-FAA1-BD5A-80DC3AC6A514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452880" y="4614730"/>
            <a:ext cx="4152452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4198203-882C-15F9-0818-F6BF02813C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41E1047-B1E3-2302-51EC-B26E71191CB2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352704" y="1179320"/>
            <a:ext cx="4152452" cy="1589518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758897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ranssi ja 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50E213AD-BF1F-880C-5925-83D559C9382D}"/>
              </a:ext>
            </a:extLst>
          </p:cNvPr>
          <p:cNvSpPr/>
          <p:nvPr userDrawn="1"/>
        </p:nvSpPr>
        <p:spPr>
          <a:xfrm>
            <a:off x="-1" y="4272"/>
            <a:ext cx="5976835" cy="6853727"/>
          </a:xfrm>
          <a:prstGeom prst="rect">
            <a:avLst/>
          </a:prstGeom>
          <a:solidFill>
            <a:srgbClr val="D4F2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6730E7D6-B0BA-716A-0883-BE98F325B802}"/>
              </a:ext>
            </a:extLst>
          </p:cNvPr>
          <p:cNvSpPr/>
          <p:nvPr userDrawn="1"/>
        </p:nvSpPr>
        <p:spPr>
          <a:xfrm>
            <a:off x="5976834" y="-4272"/>
            <a:ext cx="6215166" cy="6862272"/>
          </a:xfrm>
          <a:prstGeom prst="rect">
            <a:avLst/>
          </a:prstGeom>
          <a:solidFill>
            <a:srgbClr val="F7D4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44662B9D-6500-2076-41E5-C2824748AC6F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351183" y="3341964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7A44E10-FB30-A830-51E9-E2E335D3BDB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351182" y="3896282"/>
            <a:ext cx="4152452" cy="2243263"/>
          </a:xfrm>
        </p:spPr>
        <p:txBody>
          <a:bodyPr anchor="t">
            <a:noAutofit/>
          </a:bodyPr>
          <a:lstStyle>
            <a:lvl1pPr marL="216000" indent="-2160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1pPr>
            <a:lvl2pPr marL="7429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2pPr>
            <a:lvl3pPr marL="12001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3pPr>
            <a:lvl4pPr marL="16573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4pPr>
            <a:lvl5pPr marL="21145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14CC946-5028-B9FC-60BA-D3773B38AD68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452880" y="3341964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F51FBF7-2F96-FAA1-BD5A-80DC3AC6A514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452880" y="3896282"/>
            <a:ext cx="4152452" cy="2243263"/>
          </a:xfrm>
        </p:spPr>
        <p:txBody>
          <a:bodyPr anchor="t">
            <a:noAutofit/>
          </a:bodyPr>
          <a:lstStyle>
            <a:lvl1pPr marL="216000" indent="-2160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1pPr>
            <a:lvl2pPr marL="7429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2pPr>
            <a:lvl3pPr marL="12001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3pPr>
            <a:lvl4pPr marL="16573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4pPr>
            <a:lvl5pPr marL="21145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4198203-882C-15F9-0818-F6BF02813C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4" name="Title 24">
            <a:extLst>
              <a:ext uri="{FF2B5EF4-FFF2-40B4-BE49-F238E27FC236}">
                <a16:creationId xmlns:a16="http://schemas.microsoft.com/office/drawing/2014/main" id="{2E3DCADF-194B-E2A3-495F-B1C834241E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10254148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515713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ranssi ja 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50E213AD-BF1F-880C-5925-83D559C9382D}"/>
              </a:ext>
            </a:extLst>
          </p:cNvPr>
          <p:cNvSpPr/>
          <p:nvPr userDrawn="1"/>
        </p:nvSpPr>
        <p:spPr>
          <a:xfrm>
            <a:off x="-1" y="4272"/>
            <a:ext cx="5976835" cy="6853727"/>
          </a:xfrm>
          <a:prstGeom prst="rect">
            <a:avLst/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6730E7D6-B0BA-716A-0883-BE98F325B802}"/>
              </a:ext>
            </a:extLst>
          </p:cNvPr>
          <p:cNvSpPr/>
          <p:nvPr userDrawn="1"/>
        </p:nvSpPr>
        <p:spPr>
          <a:xfrm>
            <a:off x="5976834" y="-4272"/>
            <a:ext cx="6215166" cy="6862272"/>
          </a:xfrm>
          <a:prstGeom prst="rect">
            <a:avLst/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44662B9D-6500-2076-41E5-C2824748AC6F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351183" y="3341964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7A44E10-FB30-A830-51E9-E2E335D3BDB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351182" y="3896282"/>
            <a:ext cx="4152452" cy="2243263"/>
          </a:xfrm>
        </p:spPr>
        <p:txBody>
          <a:bodyPr anchor="t">
            <a:noAutofit/>
          </a:bodyPr>
          <a:lstStyle>
            <a:lvl1pPr marL="216000" indent="-2160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1pPr>
            <a:lvl2pPr marL="7429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2pPr>
            <a:lvl3pPr marL="12001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3pPr>
            <a:lvl4pPr marL="16573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4pPr>
            <a:lvl5pPr marL="21145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14CC946-5028-B9FC-60BA-D3773B38AD68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452880" y="3341964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F51FBF7-2F96-FAA1-BD5A-80DC3AC6A514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452880" y="3896282"/>
            <a:ext cx="4152452" cy="2243263"/>
          </a:xfrm>
        </p:spPr>
        <p:txBody>
          <a:bodyPr anchor="t">
            <a:noAutofit/>
          </a:bodyPr>
          <a:lstStyle>
            <a:lvl1pPr marL="216000" indent="-2160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1pPr>
            <a:lvl2pPr marL="7429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2pPr>
            <a:lvl3pPr marL="12001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3pPr>
            <a:lvl4pPr marL="16573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4pPr>
            <a:lvl5pPr marL="21145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4198203-882C-15F9-0818-F6BF02813C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4" name="Title 24">
            <a:extLst>
              <a:ext uri="{FF2B5EF4-FFF2-40B4-BE49-F238E27FC236}">
                <a16:creationId xmlns:a16="http://schemas.microsoft.com/office/drawing/2014/main" id="{2E3DCADF-194B-E2A3-495F-B1C834241E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10254148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823074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ssi ja 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50E213AD-BF1F-880C-5925-83D559C9382D}"/>
              </a:ext>
            </a:extLst>
          </p:cNvPr>
          <p:cNvSpPr/>
          <p:nvPr userDrawn="1"/>
        </p:nvSpPr>
        <p:spPr>
          <a:xfrm>
            <a:off x="-1" y="4272"/>
            <a:ext cx="5976835" cy="68537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6730E7D6-B0BA-716A-0883-BE98F325B802}"/>
              </a:ext>
            </a:extLst>
          </p:cNvPr>
          <p:cNvSpPr/>
          <p:nvPr userDrawn="1"/>
        </p:nvSpPr>
        <p:spPr>
          <a:xfrm>
            <a:off x="5976834" y="-4272"/>
            <a:ext cx="6215166" cy="6862272"/>
          </a:xfrm>
          <a:prstGeom prst="rect">
            <a:avLst/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44662B9D-6500-2076-41E5-C2824748AC6F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351183" y="3341964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7A44E10-FB30-A830-51E9-E2E335D3BDB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351182" y="3896282"/>
            <a:ext cx="4152452" cy="2243263"/>
          </a:xfrm>
        </p:spPr>
        <p:txBody>
          <a:bodyPr anchor="t">
            <a:noAutofit/>
          </a:bodyPr>
          <a:lstStyle>
            <a:lvl1pPr marL="216000" indent="-2160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1pPr>
            <a:lvl2pPr marL="7429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2pPr>
            <a:lvl3pPr marL="12001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3pPr>
            <a:lvl4pPr marL="16573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4pPr>
            <a:lvl5pPr marL="21145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14CC946-5028-B9FC-60BA-D3773B38AD68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452880" y="3341964"/>
            <a:ext cx="4152453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1" i="0">
                <a:latin typeface="+mj-lt"/>
                <a:ea typeface="Source Sans Pro Semibold" panose="020B0503030403020204" pitchFamily="34" charset="0"/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/>
            </a:lvl5pPr>
          </a:lstStyle>
          <a:p>
            <a:pPr lvl="0"/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F51FBF7-2F96-FAA1-BD5A-80DC3AC6A514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452880" y="3896282"/>
            <a:ext cx="4152452" cy="2243263"/>
          </a:xfrm>
        </p:spPr>
        <p:txBody>
          <a:bodyPr anchor="t">
            <a:noAutofit/>
          </a:bodyPr>
          <a:lstStyle>
            <a:lvl1pPr marL="216000" indent="-21600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1pPr>
            <a:lvl2pPr marL="7429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2pPr>
            <a:lvl3pPr marL="12001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3pPr>
            <a:lvl4pPr marL="16573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4pPr>
            <a:lvl5pPr marL="2114550" indent="-285750">
              <a:lnSpc>
                <a:spcPct val="90000"/>
              </a:lnSpc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4198203-882C-15F9-0818-F6BF02813C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4" name="Title 24">
            <a:extLst>
              <a:ext uri="{FF2B5EF4-FFF2-40B4-BE49-F238E27FC236}">
                <a16:creationId xmlns:a16="http://schemas.microsoft.com/office/drawing/2014/main" id="{2E3DCADF-194B-E2A3-495F-B1C834241E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4" y="539859"/>
            <a:ext cx="10254148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253675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4198203-882C-15F9-0818-F6BF02813C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4" name="Title 24">
            <a:extLst>
              <a:ext uri="{FF2B5EF4-FFF2-40B4-BE49-F238E27FC236}">
                <a16:creationId xmlns:a16="http://schemas.microsoft.com/office/drawing/2014/main" id="{2D7FEC0B-7A7D-A830-2EA1-7FD2E7BF2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1" y="580319"/>
            <a:ext cx="10313969" cy="809668"/>
          </a:xfrm>
        </p:spPr>
        <p:txBody>
          <a:bodyPr>
            <a:noAutofit/>
          </a:bodyPr>
          <a:lstStyle>
            <a:lvl1pPr>
              <a:defRPr sz="3300"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112BBF1-38BA-4DCD-F870-B0A403A8C7E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466346" y="5308375"/>
            <a:ext cx="5288992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6778382C-0D69-DBB2-9010-BFD2BA7C3D5D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466345" y="2369256"/>
            <a:ext cx="5288997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FI"/>
              <a:t>Objekti tähän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455254D-02FA-C3E7-73B9-90943629FE80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6436839" y="4934431"/>
            <a:ext cx="5288997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96954BA0-08E6-A979-CFE8-0D0C88E60EBF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6436840" y="5308375"/>
            <a:ext cx="5288992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B5860528-00B3-EB90-D20B-A6D06C8DC2D2}"/>
              </a:ext>
            </a:extLst>
          </p:cNvPr>
          <p:cNvSpPr>
            <a:spLocks noGrp="1"/>
          </p:cNvSpPr>
          <p:nvPr>
            <p:ph sz="half" idx="35" hasCustomPrompt="1"/>
          </p:nvPr>
        </p:nvSpPr>
        <p:spPr>
          <a:xfrm>
            <a:off x="6436839" y="2369256"/>
            <a:ext cx="5288997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FI"/>
              <a:t>Objekti tähän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0EA2485E-0143-49C9-B6FD-32F043E61601}"/>
              </a:ext>
            </a:extLst>
          </p:cNvPr>
          <p:cNvSpPr>
            <a:spLocks noGrp="1"/>
          </p:cNvSpPr>
          <p:nvPr>
            <p:ph sz="half" idx="36" hasCustomPrompt="1"/>
          </p:nvPr>
        </p:nvSpPr>
        <p:spPr>
          <a:xfrm>
            <a:off x="461924" y="4934431"/>
            <a:ext cx="5288997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773941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gressi ja 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27170EF-7B8A-1306-98E9-9A4A82D8093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428232" y="2968667"/>
            <a:ext cx="5303838" cy="353233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5AB5AE19-9AC4-93B1-8553-F6F20C1D34A8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457200" y="2968667"/>
            <a:ext cx="5303838" cy="3532338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6" name="Title 24">
            <a:extLst>
              <a:ext uri="{FF2B5EF4-FFF2-40B4-BE49-F238E27FC236}">
                <a16:creationId xmlns:a16="http://schemas.microsoft.com/office/drawing/2014/main" id="{472ECFA7-47E3-B0FF-915C-6A0E6C439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3" y="539859"/>
            <a:ext cx="10310331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4DDC0B-0E93-8555-5254-0822F3D1BB3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1181" y="1843314"/>
            <a:ext cx="10310331" cy="912412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0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err="1"/>
              <a:t>Ingressi</a:t>
            </a:r>
            <a:r>
              <a:rPr lang="en-GB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342573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palsta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4">
            <a:extLst>
              <a:ext uri="{FF2B5EF4-FFF2-40B4-BE49-F238E27FC236}">
                <a16:creationId xmlns:a16="http://schemas.microsoft.com/office/drawing/2014/main" id="{2D7FEC0B-7A7D-A830-2EA1-7FD2E7BF2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1" y="539859"/>
            <a:ext cx="10310333" cy="809668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4A7A2AE-D09D-AA60-C3AD-202B2C06E68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0004" y="1273645"/>
            <a:ext cx="10261509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700"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GB" err="1"/>
              <a:t>Nettiosoite</a:t>
            </a:r>
            <a:r>
              <a:rPr lang="en-GB"/>
              <a:t> </a:t>
            </a:r>
            <a:r>
              <a:rPr lang="en-GB" err="1"/>
              <a:t>tms</a:t>
            </a:r>
            <a:r>
              <a:rPr lang="en-GB"/>
              <a:t>.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9988FF9-853B-8781-BAC5-7AA065934D5D}"/>
              </a:ext>
            </a:extLst>
          </p:cNvPr>
          <p:cNvSpPr/>
          <p:nvPr userDrawn="1"/>
        </p:nvSpPr>
        <p:spPr>
          <a:xfrm>
            <a:off x="448907" y="2743202"/>
            <a:ext cx="5523017" cy="3422931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98C0D7-920E-EF4A-FF17-B96A1B47271F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548644" y="3037052"/>
            <a:ext cx="3384085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112BBF1-38BA-4DCD-F870-B0A403A8C7E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548646" y="3892269"/>
            <a:ext cx="5123873" cy="2063468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0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lnSpc>
                <a:spcPct val="10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lnSpc>
                <a:spcPct val="10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B6F02CF-5CD7-E1B3-40A6-589C0BFDBF76}"/>
              </a:ext>
            </a:extLst>
          </p:cNvPr>
          <p:cNvSpPr/>
          <p:nvPr userDrawn="1"/>
        </p:nvSpPr>
        <p:spPr>
          <a:xfrm>
            <a:off x="6220082" y="2743202"/>
            <a:ext cx="5505279" cy="3422931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>
              <a:solidFill>
                <a:schemeClr val="tx1"/>
              </a:solidFill>
            </a:endParaRP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29E3FE37-A945-57F7-FD85-B450F5708553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318266" y="3037052"/>
            <a:ext cx="3384085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4A640FAE-313B-4015-FDD9-7BB41D6BEE50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318264" y="3892269"/>
            <a:ext cx="5156242" cy="2063468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794203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palstaa 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4">
            <a:extLst>
              <a:ext uri="{FF2B5EF4-FFF2-40B4-BE49-F238E27FC236}">
                <a16:creationId xmlns:a16="http://schemas.microsoft.com/office/drawing/2014/main" id="{2D7FEC0B-7A7D-A830-2EA1-7FD2E7BF2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2" y="539859"/>
            <a:ext cx="10316818" cy="809668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4A7A2AE-D09D-AA60-C3AD-202B2C06E68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0004" y="1273645"/>
            <a:ext cx="10267995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700"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GB" err="1"/>
              <a:t>Nettiosoite</a:t>
            </a:r>
            <a:r>
              <a:rPr lang="en-GB"/>
              <a:t> </a:t>
            </a:r>
            <a:r>
              <a:rPr lang="en-GB" err="1"/>
              <a:t>tms</a:t>
            </a:r>
            <a:r>
              <a:rPr lang="en-GB"/>
              <a:t>.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9988FF9-853B-8781-BAC5-7AA065934D5D}"/>
              </a:ext>
            </a:extLst>
          </p:cNvPr>
          <p:cNvSpPr/>
          <p:nvPr userDrawn="1"/>
        </p:nvSpPr>
        <p:spPr>
          <a:xfrm>
            <a:off x="448907" y="2743202"/>
            <a:ext cx="5523017" cy="3422931"/>
          </a:xfrm>
          <a:prstGeom prst="roundRect">
            <a:avLst>
              <a:gd name="adj" fmla="val 3665"/>
            </a:avLst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98C0D7-920E-EF4A-FF17-B96A1B47271F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548644" y="3037052"/>
            <a:ext cx="3384085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112BBF1-38BA-4DCD-F870-B0A403A8C7E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548646" y="3892269"/>
            <a:ext cx="5123873" cy="2063468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0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lnSpc>
                <a:spcPct val="10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lnSpc>
                <a:spcPct val="100000"/>
              </a:lnSpc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B6F02CF-5CD7-E1B3-40A6-589C0BFDBF76}"/>
              </a:ext>
            </a:extLst>
          </p:cNvPr>
          <p:cNvSpPr/>
          <p:nvPr userDrawn="1"/>
        </p:nvSpPr>
        <p:spPr>
          <a:xfrm>
            <a:off x="6220082" y="2743202"/>
            <a:ext cx="5505279" cy="3422931"/>
          </a:xfrm>
          <a:prstGeom prst="roundRect">
            <a:avLst>
              <a:gd name="adj" fmla="val 3665"/>
            </a:avLst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>
              <a:solidFill>
                <a:schemeClr val="tx1"/>
              </a:solidFill>
            </a:endParaRP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29E3FE37-A945-57F7-FD85-B450F5708553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318266" y="3037052"/>
            <a:ext cx="3384085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endParaRPr lang="en-FI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4A640FAE-313B-4015-FDD9-7BB41D6BEE50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318264" y="3892269"/>
            <a:ext cx="5156242" cy="2063468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lnSpc>
                <a:spcPct val="100000"/>
              </a:lnSpc>
              <a:buFontTx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819273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4198203-882C-15F9-0818-F6BF02813C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4" name="Title 24">
            <a:extLst>
              <a:ext uri="{FF2B5EF4-FFF2-40B4-BE49-F238E27FC236}">
                <a16:creationId xmlns:a16="http://schemas.microsoft.com/office/drawing/2014/main" id="{2D7FEC0B-7A7D-A830-2EA1-7FD2E7BF2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1" y="580319"/>
            <a:ext cx="10313969" cy="809668"/>
          </a:xfrm>
        </p:spPr>
        <p:txBody>
          <a:bodyPr>
            <a:noAutofit/>
          </a:bodyPr>
          <a:lstStyle>
            <a:lvl1pPr>
              <a:defRPr sz="3300"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98C0D7-920E-EF4A-FF17-B96A1B47271F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66344" y="4934431"/>
            <a:ext cx="3363378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112BBF1-38BA-4DCD-F870-B0A403A8C7E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466348" y="5308375"/>
            <a:ext cx="3363375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6778382C-0D69-DBB2-9010-BFD2BA7C3D5D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466344" y="2369256"/>
            <a:ext cx="3363378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FI"/>
              <a:t>Objekti tähän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524F12FF-CC0E-0499-84C1-C94051E581A8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8362457" y="4934431"/>
            <a:ext cx="3363378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D9B07CB-B7C7-5C5D-5CC6-BC02FE65527E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8362459" y="5308375"/>
            <a:ext cx="3363375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1B1565-74F3-9040-F2DA-6D51D0E9CC81}"/>
              </a:ext>
            </a:extLst>
          </p:cNvPr>
          <p:cNvSpPr>
            <a:spLocks noGrp="1"/>
          </p:cNvSpPr>
          <p:nvPr>
            <p:ph sz="half" idx="35" hasCustomPrompt="1"/>
          </p:nvPr>
        </p:nvSpPr>
        <p:spPr>
          <a:xfrm>
            <a:off x="8362457" y="2369256"/>
            <a:ext cx="3363378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FI"/>
              <a:t>Objekti tähän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11EF8E5-08C3-8259-FD8F-0B4829D5A9F0}"/>
              </a:ext>
            </a:extLst>
          </p:cNvPr>
          <p:cNvSpPr>
            <a:spLocks noGrp="1"/>
          </p:cNvSpPr>
          <p:nvPr>
            <p:ph sz="half" idx="36" hasCustomPrompt="1"/>
          </p:nvPr>
        </p:nvSpPr>
        <p:spPr>
          <a:xfrm>
            <a:off x="4414401" y="4934431"/>
            <a:ext cx="3363378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54BE57F-D88F-4D90-13FE-E6F97B3CFAF5}"/>
              </a:ext>
            </a:extLst>
          </p:cNvPr>
          <p:cNvSpPr>
            <a:spLocks noGrp="1"/>
          </p:cNvSpPr>
          <p:nvPr>
            <p:ph sz="half" idx="37" hasCustomPrompt="1"/>
          </p:nvPr>
        </p:nvSpPr>
        <p:spPr>
          <a:xfrm>
            <a:off x="4414403" y="5308375"/>
            <a:ext cx="3363375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C8F8352B-67BE-D473-5732-349B66C9DC60}"/>
              </a:ext>
            </a:extLst>
          </p:cNvPr>
          <p:cNvSpPr>
            <a:spLocks noGrp="1"/>
          </p:cNvSpPr>
          <p:nvPr>
            <p:ph sz="half" idx="38" hasCustomPrompt="1"/>
          </p:nvPr>
        </p:nvSpPr>
        <p:spPr>
          <a:xfrm>
            <a:off x="4414401" y="2369256"/>
            <a:ext cx="3363378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FI"/>
              <a:t>Objekti tähän</a:t>
            </a:r>
          </a:p>
        </p:txBody>
      </p:sp>
    </p:spTree>
    <p:extLst>
      <p:ext uri="{BB962C8B-B14F-4D97-AF65-F5344CB8AC3E}">
        <p14:creationId xmlns:p14="http://schemas.microsoft.com/office/powerpoint/2010/main" val="37169970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palsta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4">
            <a:extLst>
              <a:ext uri="{FF2B5EF4-FFF2-40B4-BE49-F238E27FC236}">
                <a16:creationId xmlns:a16="http://schemas.microsoft.com/office/drawing/2014/main" id="{2D7FEC0B-7A7D-A830-2EA1-7FD2E7BF2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1" y="539859"/>
            <a:ext cx="10368699" cy="809668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4A7A2AE-D09D-AA60-C3AD-202B2C06E68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0005" y="1273645"/>
            <a:ext cx="10319876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700"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GB" err="1"/>
              <a:t>Nettiosoite</a:t>
            </a:r>
            <a:r>
              <a:rPr lang="en-GB"/>
              <a:t> </a:t>
            </a:r>
            <a:r>
              <a:rPr lang="en-GB" err="1"/>
              <a:t>tms</a:t>
            </a:r>
            <a:r>
              <a:rPr lang="en-GB"/>
              <a:t>.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9988FF9-853B-8781-BAC5-7AA065934D5D}"/>
              </a:ext>
            </a:extLst>
          </p:cNvPr>
          <p:cNvSpPr/>
          <p:nvPr userDrawn="1"/>
        </p:nvSpPr>
        <p:spPr>
          <a:xfrm>
            <a:off x="448907" y="2743202"/>
            <a:ext cx="3597113" cy="3422931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98C0D7-920E-EF4A-FF17-B96A1B47271F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548644" y="3037052"/>
            <a:ext cx="3384085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112BBF1-38BA-4DCD-F870-B0A403A8C7E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548646" y="3892269"/>
            <a:ext cx="3384085" cy="2063468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7C590F1-DAE2-81B7-D5AD-3DC1E8EDB0B7}"/>
              </a:ext>
            </a:extLst>
          </p:cNvPr>
          <p:cNvSpPr/>
          <p:nvPr userDrawn="1"/>
        </p:nvSpPr>
        <p:spPr>
          <a:xfrm>
            <a:off x="4292623" y="2743202"/>
            <a:ext cx="3597113" cy="3422931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BBDC9A6E-53A1-3772-57EC-D95B83782187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4392361" y="3037052"/>
            <a:ext cx="3384085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C6D69CB6-C870-4147-0A09-D3E2B0EB6ADC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4392363" y="3892269"/>
            <a:ext cx="3384085" cy="2063468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B6F02CF-5CD7-E1B3-40A6-589C0BFDBF76}"/>
              </a:ext>
            </a:extLst>
          </p:cNvPr>
          <p:cNvSpPr/>
          <p:nvPr userDrawn="1"/>
        </p:nvSpPr>
        <p:spPr>
          <a:xfrm>
            <a:off x="8128248" y="2743202"/>
            <a:ext cx="3597113" cy="3422931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29E3FE37-A945-57F7-FD85-B450F5708553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8227986" y="3037052"/>
            <a:ext cx="3384085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4A640FAE-313B-4015-FDD9-7BB41D6BEE50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8227988" y="3892269"/>
            <a:ext cx="3384085" cy="2063468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136254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palstaa 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4">
            <a:extLst>
              <a:ext uri="{FF2B5EF4-FFF2-40B4-BE49-F238E27FC236}">
                <a16:creationId xmlns:a16="http://schemas.microsoft.com/office/drawing/2014/main" id="{2D7FEC0B-7A7D-A830-2EA1-7FD2E7BF2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2" y="539859"/>
            <a:ext cx="10329788" cy="809668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4A7A2AE-D09D-AA60-C3AD-202B2C06E68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0004" y="1273645"/>
            <a:ext cx="10280965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700"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GB" err="1"/>
              <a:t>Nettiosoite</a:t>
            </a:r>
            <a:r>
              <a:rPr lang="en-GB"/>
              <a:t> </a:t>
            </a:r>
            <a:r>
              <a:rPr lang="en-GB" err="1"/>
              <a:t>tms</a:t>
            </a:r>
            <a:r>
              <a:rPr lang="en-GB"/>
              <a:t>.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9988FF9-853B-8781-BAC5-7AA065934D5D}"/>
              </a:ext>
            </a:extLst>
          </p:cNvPr>
          <p:cNvSpPr/>
          <p:nvPr userDrawn="1"/>
        </p:nvSpPr>
        <p:spPr>
          <a:xfrm>
            <a:off x="448907" y="2743202"/>
            <a:ext cx="3597113" cy="3422931"/>
          </a:xfrm>
          <a:prstGeom prst="roundRect">
            <a:avLst>
              <a:gd name="adj" fmla="val 3665"/>
            </a:avLst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98C0D7-920E-EF4A-FF17-B96A1B47271F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548644" y="3037052"/>
            <a:ext cx="3384085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7C590F1-DAE2-81B7-D5AD-3DC1E8EDB0B7}"/>
              </a:ext>
            </a:extLst>
          </p:cNvPr>
          <p:cNvSpPr/>
          <p:nvPr userDrawn="1"/>
        </p:nvSpPr>
        <p:spPr>
          <a:xfrm>
            <a:off x="4292623" y="2743202"/>
            <a:ext cx="3597113" cy="3422931"/>
          </a:xfrm>
          <a:prstGeom prst="roundRect">
            <a:avLst>
              <a:gd name="adj" fmla="val 3665"/>
            </a:avLst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BBDC9A6E-53A1-3772-57EC-D95B83782187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4392361" y="3037052"/>
            <a:ext cx="3384085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B6F02CF-5CD7-E1B3-40A6-589C0BFDBF76}"/>
              </a:ext>
            </a:extLst>
          </p:cNvPr>
          <p:cNvSpPr/>
          <p:nvPr userDrawn="1"/>
        </p:nvSpPr>
        <p:spPr>
          <a:xfrm>
            <a:off x="8128248" y="2743202"/>
            <a:ext cx="3597113" cy="3422931"/>
          </a:xfrm>
          <a:prstGeom prst="roundRect">
            <a:avLst>
              <a:gd name="adj" fmla="val 3665"/>
            </a:avLst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29E3FE37-A945-57F7-FD85-B450F5708553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8227986" y="3037052"/>
            <a:ext cx="3384085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E74C0F23-FA8F-44CD-BCF1-8BCE7C4DEE48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548646" y="3892269"/>
            <a:ext cx="3384085" cy="2063468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9121B23-1C25-9A48-BCB3-511E186F3C9F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4392363" y="3892269"/>
            <a:ext cx="3384085" cy="2063468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A48C8FA-3EF8-CB55-E8DC-64B47FD9F521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8227988" y="3892269"/>
            <a:ext cx="3384085" cy="2063468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284016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olme palsta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4">
            <a:extLst>
              <a:ext uri="{FF2B5EF4-FFF2-40B4-BE49-F238E27FC236}">
                <a16:creationId xmlns:a16="http://schemas.microsoft.com/office/drawing/2014/main" id="{2D7FEC0B-7A7D-A830-2EA1-7FD2E7BF2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1" y="539859"/>
            <a:ext cx="10336274" cy="809668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9988FF9-853B-8781-BAC5-7AA065934D5D}"/>
              </a:ext>
            </a:extLst>
          </p:cNvPr>
          <p:cNvSpPr/>
          <p:nvPr userDrawn="1"/>
        </p:nvSpPr>
        <p:spPr>
          <a:xfrm>
            <a:off x="448907" y="1349528"/>
            <a:ext cx="3597113" cy="4816606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98C0D7-920E-EF4A-FF17-B96A1B47271F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548644" y="1485343"/>
            <a:ext cx="3384085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112BBF1-38BA-4DCD-F870-B0A403A8C7E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548646" y="2340559"/>
            <a:ext cx="3384085" cy="3736967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7C590F1-DAE2-81B7-D5AD-3DC1E8EDB0B7}"/>
              </a:ext>
            </a:extLst>
          </p:cNvPr>
          <p:cNvSpPr/>
          <p:nvPr userDrawn="1"/>
        </p:nvSpPr>
        <p:spPr>
          <a:xfrm>
            <a:off x="4292623" y="1349528"/>
            <a:ext cx="3597113" cy="4816606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BBDC9A6E-53A1-3772-57EC-D95B83782187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4392361" y="1485343"/>
            <a:ext cx="3384085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C6D69CB6-C870-4147-0A09-D3E2B0EB6ADC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4392363" y="2340559"/>
            <a:ext cx="3384085" cy="3736967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B6F02CF-5CD7-E1B3-40A6-589C0BFDBF76}"/>
              </a:ext>
            </a:extLst>
          </p:cNvPr>
          <p:cNvSpPr/>
          <p:nvPr userDrawn="1"/>
        </p:nvSpPr>
        <p:spPr>
          <a:xfrm>
            <a:off x="8128248" y="1349528"/>
            <a:ext cx="3597113" cy="4816606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29E3FE37-A945-57F7-FD85-B450F5708553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8227986" y="1485343"/>
            <a:ext cx="3384085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4A640FAE-313B-4015-FDD9-7BB41D6BEE50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8227988" y="2340559"/>
            <a:ext cx="3384085" cy="3736967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544963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4198203-882C-15F9-0818-F6BF02813C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4" name="Title 24">
            <a:extLst>
              <a:ext uri="{FF2B5EF4-FFF2-40B4-BE49-F238E27FC236}">
                <a16:creationId xmlns:a16="http://schemas.microsoft.com/office/drawing/2014/main" id="{2D7FEC0B-7A7D-A830-2EA1-7FD2E7BF2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1" y="580319"/>
            <a:ext cx="10313969" cy="809668"/>
          </a:xfrm>
        </p:spPr>
        <p:txBody>
          <a:bodyPr>
            <a:noAutofit/>
          </a:bodyPr>
          <a:lstStyle>
            <a:lvl1pPr>
              <a:defRPr sz="3300"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6778382C-0D69-DBB2-9010-BFD2BA7C3D5D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466346" y="2369256"/>
            <a:ext cx="2650641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FI"/>
              <a:t>Objekti tähän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98C0D7-920E-EF4A-FF17-B96A1B47271F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66346" y="4934431"/>
            <a:ext cx="2650641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112BBF1-38BA-4DCD-F870-B0A403A8C7E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466348" y="5308375"/>
            <a:ext cx="2650639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314488CB-ED91-A632-1ED7-101892E1D313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3347111" y="2369256"/>
            <a:ext cx="2650641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FI"/>
              <a:t>Objekti tähän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4B7D904-431B-170A-D829-1FD44634A509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347110" y="4934431"/>
            <a:ext cx="2650641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E051371-8D52-6B48-B191-EF286A0AE394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3347112" y="5308375"/>
            <a:ext cx="2650639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E15CDF6F-B5CE-8EB0-E021-F4B1F400C4BA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6219784" y="2369256"/>
            <a:ext cx="2650641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FI"/>
              <a:t>Objekti tähän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98AB83BD-8762-FBC7-BA45-E37F82EA5FF4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219783" y="4934431"/>
            <a:ext cx="2650641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D57906B-FC55-0772-8BDD-95CE6D64E862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219785" y="5308375"/>
            <a:ext cx="2650639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2FC210A0-6A4E-4B7F-CA2B-FF859B9F8D6A}"/>
              </a:ext>
            </a:extLst>
          </p:cNvPr>
          <p:cNvSpPr>
            <a:spLocks noGrp="1"/>
          </p:cNvSpPr>
          <p:nvPr>
            <p:ph sz="half" idx="35" hasCustomPrompt="1"/>
          </p:nvPr>
        </p:nvSpPr>
        <p:spPr>
          <a:xfrm>
            <a:off x="9092456" y="2369256"/>
            <a:ext cx="2650641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FI"/>
              <a:t>Objekti tähän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89534C83-B69C-BFEE-CAB6-1484A7D33DC3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9108640" y="4934431"/>
            <a:ext cx="2650641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EC1F3974-8955-E5AB-6E20-FA7DE8085A49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9108642" y="5308375"/>
            <a:ext cx="2650639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581663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palsta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4">
            <a:extLst>
              <a:ext uri="{FF2B5EF4-FFF2-40B4-BE49-F238E27FC236}">
                <a16:creationId xmlns:a16="http://schemas.microsoft.com/office/drawing/2014/main" id="{2D7FEC0B-7A7D-A830-2EA1-7FD2E7BF2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1" y="539859"/>
            <a:ext cx="10310333" cy="809668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4A7A2AE-D09D-AA60-C3AD-202B2C06E68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0004" y="1273645"/>
            <a:ext cx="10261509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700"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GB" err="1"/>
              <a:t>Nettiosoite</a:t>
            </a:r>
            <a:r>
              <a:rPr lang="en-GB"/>
              <a:t> </a:t>
            </a:r>
            <a:r>
              <a:rPr lang="en-GB" err="1"/>
              <a:t>tms</a:t>
            </a:r>
            <a:r>
              <a:rPr lang="en-GB"/>
              <a:t>.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9988FF9-853B-8781-BAC5-7AA065934D5D}"/>
              </a:ext>
            </a:extLst>
          </p:cNvPr>
          <p:cNvSpPr/>
          <p:nvPr userDrawn="1"/>
        </p:nvSpPr>
        <p:spPr>
          <a:xfrm>
            <a:off x="448907" y="2743202"/>
            <a:ext cx="2650345" cy="3422931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98C0D7-920E-EF4A-FF17-B96A1B47271F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548644" y="3037052"/>
            <a:ext cx="240495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112BBF1-38BA-4DCD-F870-B0A403A8C7E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548646" y="3892269"/>
            <a:ext cx="2404949" cy="2063468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E6EF81B-77D4-4DD1-5AD3-2676C7B77060}"/>
              </a:ext>
            </a:extLst>
          </p:cNvPr>
          <p:cNvSpPr/>
          <p:nvPr userDrawn="1"/>
        </p:nvSpPr>
        <p:spPr>
          <a:xfrm>
            <a:off x="3329671" y="2743202"/>
            <a:ext cx="2650345" cy="3422931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4B7D904-431B-170A-D829-1FD44634A509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29408" y="3037052"/>
            <a:ext cx="240495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E051371-8D52-6B48-B191-EF286A0AE394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3429410" y="3892269"/>
            <a:ext cx="2404949" cy="2063468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C804BC5-9C10-989E-70C3-A8435FB9666E}"/>
              </a:ext>
            </a:extLst>
          </p:cNvPr>
          <p:cNvSpPr/>
          <p:nvPr userDrawn="1"/>
        </p:nvSpPr>
        <p:spPr>
          <a:xfrm>
            <a:off x="6202344" y="2743202"/>
            <a:ext cx="2650345" cy="3422931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98AB83BD-8762-FBC7-BA45-E37F82EA5FF4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302081" y="3037052"/>
            <a:ext cx="240495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D57906B-FC55-0772-8BDD-95CE6D64E862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302083" y="3892269"/>
            <a:ext cx="2404949" cy="2063468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A64AC53-B82C-4464-C722-A99CC2816FA3}"/>
              </a:ext>
            </a:extLst>
          </p:cNvPr>
          <p:cNvSpPr/>
          <p:nvPr userDrawn="1"/>
        </p:nvSpPr>
        <p:spPr>
          <a:xfrm>
            <a:off x="9091201" y="2743202"/>
            <a:ext cx="2650345" cy="3422931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89534C83-B69C-BFEE-CAB6-1484A7D33DC3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9190938" y="3037052"/>
            <a:ext cx="240495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EC1F3974-8955-E5AB-6E20-FA7DE8085A49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9190940" y="3892269"/>
            <a:ext cx="2404949" cy="2063468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563122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palstaa 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4">
            <a:extLst>
              <a:ext uri="{FF2B5EF4-FFF2-40B4-BE49-F238E27FC236}">
                <a16:creationId xmlns:a16="http://schemas.microsoft.com/office/drawing/2014/main" id="{2D7FEC0B-7A7D-A830-2EA1-7FD2E7BF2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2" y="539859"/>
            <a:ext cx="10316818" cy="809668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4A7A2AE-D09D-AA60-C3AD-202B2C06E68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0004" y="1273645"/>
            <a:ext cx="10267995" cy="64992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1700"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17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GB" err="1"/>
              <a:t>Nettiosoite</a:t>
            </a:r>
            <a:r>
              <a:rPr lang="en-GB"/>
              <a:t> </a:t>
            </a:r>
            <a:r>
              <a:rPr lang="en-GB" err="1"/>
              <a:t>tms</a:t>
            </a:r>
            <a:r>
              <a:rPr lang="en-GB"/>
              <a:t>.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9988FF9-853B-8781-BAC5-7AA065934D5D}"/>
              </a:ext>
            </a:extLst>
          </p:cNvPr>
          <p:cNvSpPr/>
          <p:nvPr userDrawn="1"/>
        </p:nvSpPr>
        <p:spPr>
          <a:xfrm>
            <a:off x="448907" y="2743202"/>
            <a:ext cx="2650345" cy="3422931"/>
          </a:xfrm>
          <a:prstGeom prst="roundRect">
            <a:avLst>
              <a:gd name="adj" fmla="val 3665"/>
            </a:avLst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98C0D7-920E-EF4A-FF17-B96A1B47271F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548644" y="3037052"/>
            <a:ext cx="240495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112BBF1-38BA-4DCD-F870-B0A403A8C7E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548646" y="3892269"/>
            <a:ext cx="2404949" cy="2063468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E6EF81B-77D4-4DD1-5AD3-2676C7B77060}"/>
              </a:ext>
            </a:extLst>
          </p:cNvPr>
          <p:cNvSpPr/>
          <p:nvPr userDrawn="1"/>
        </p:nvSpPr>
        <p:spPr>
          <a:xfrm>
            <a:off x="3329671" y="2743202"/>
            <a:ext cx="2650345" cy="3422931"/>
          </a:xfrm>
          <a:prstGeom prst="roundRect">
            <a:avLst>
              <a:gd name="adj" fmla="val 3665"/>
            </a:avLst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4B7D904-431B-170A-D829-1FD44634A509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29408" y="3037052"/>
            <a:ext cx="240495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E051371-8D52-6B48-B191-EF286A0AE394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3429410" y="3892269"/>
            <a:ext cx="2404949" cy="2063468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C804BC5-9C10-989E-70C3-A8435FB9666E}"/>
              </a:ext>
            </a:extLst>
          </p:cNvPr>
          <p:cNvSpPr/>
          <p:nvPr userDrawn="1"/>
        </p:nvSpPr>
        <p:spPr>
          <a:xfrm>
            <a:off x="6202344" y="2743202"/>
            <a:ext cx="2650345" cy="3422931"/>
          </a:xfrm>
          <a:prstGeom prst="roundRect">
            <a:avLst>
              <a:gd name="adj" fmla="val 3665"/>
            </a:avLst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98AB83BD-8762-FBC7-BA45-E37F82EA5FF4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302081" y="3037052"/>
            <a:ext cx="240495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D57906B-FC55-0772-8BDD-95CE6D64E862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302083" y="3892269"/>
            <a:ext cx="2404949" cy="2063468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A64AC53-B82C-4464-C722-A99CC2816FA3}"/>
              </a:ext>
            </a:extLst>
          </p:cNvPr>
          <p:cNvSpPr/>
          <p:nvPr userDrawn="1"/>
        </p:nvSpPr>
        <p:spPr>
          <a:xfrm>
            <a:off x="9091201" y="2743202"/>
            <a:ext cx="2650345" cy="3422931"/>
          </a:xfrm>
          <a:prstGeom prst="roundRect">
            <a:avLst>
              <a:gd name="adj" fmla="val 3665"/>
            </a:avLst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89534C83-B69C-BFEE-CAB6-1484A7D33DC3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9190938" y="3037052"/>
            <a:ext cx="240495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EC1F3974-8955-E5AB-6E20-FA7DE8085A49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9190940" y="3892269"/>
            <a:ext cx="2404949" cy="2063468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128958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eljä palsta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9988FF9-853B-8781-BAC5-7AA065934D5D}"/>
              </a:ext>
            </a:extLst>
          </p:cNvPr>
          <p:cNvSpPr/>
          <p:nvPr userDrawn="1"/>
        </p:nvSpPr>
        <p:spPr>
          <a:xfrm>
            <a:off x="448907" y="1349528"/>
            <a:ext cx="2650345" cy="4816606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98C0D7-920E-EF4A-FF17-B96A1B47271F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548644" y="1485342"/>
            <a:ext cx="240495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112BBF1-38BA-4DCD-F870-B0A403A8C7E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548646" y="2340559"/>
            <a:ext cx="2404949" cy="3738024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E6EF81B-77D4-4DD1-5AD3-2676C7B77060}"/>
              </a:ext>
            </a:extLst>
          </p:cNvPr>
          <p:cNvSpPr/>
          <p:nvPr userDrawn="1"/>
        </p:nvSpPr>
        <p:spPr>
          <a:xfrm>
            <a:off x="3329671" y="1349528"/>
            <a:ext cx="2650345" cy="4816606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4B7D904-431B-170A-D829-1FD44634A509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29408" y="1485342"/>
            <a:ext cx="240495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E051371-8D52-6B48-B191-EF286A0AE394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3429410" y="2340559"/>
            <a:ext cx="2404949" cy="3738024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C804BC5-9C10-989E-70C3-A8435FB9666E}"/>
              </a:ext>
            </a:extLst>
          </p:cNvPr>
          <p:cNvSpPr/>
          <p:nvPr userDrawn="1"/>
        </p:nvSpPr>
        <p:spPr>
          <a:xfrm>
            <a:off x="6202344" y="1349528"/>
            <a:ext cx="2650345" cy="4816606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98AB83BD-8762-FBC7-BA45-E37F82EA5FF4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302081" y="1485342"/>
            <a:ext cx="240495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D57906B-FC55-0772-8BDD-95CE6D64E862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302083" y="2340559"/>
            <a:ext cx="2404949" cy="3738024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A64AC53-B82C-4464-C722-A99CC2816FA3}"/>
              </a:ext>
            </a:extLst>
          </p:cNvPr>
          <p:cNvSpPr/>
          <p:nvPr userDrawn="1"/>
        </p:nvSpPr>
        <p:spPr>
          <a:xfrm>
            <a:off x="9091201" y="1349528"/>
            <a:ext cx="2650345" cy="4816606"/>
          </a:xfrm>
          <a:prstGeom prst="roundRect">
            <a:avLst>
              <a:gd name="adj" fmla="val 3665"/>
            </a:avLst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89534C83-B69C-BFEE-CAB6-1484A7D33DC3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9190938" y="1485342"/>
            <a:ext cx="2404951" cy="39194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lnSpc>
                <a:spcPct val="90000"/>
              </a:lnSpc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EC1F3974-8955-E5AB-6E20-FA7DE8085A49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9190940" y="2340559"/>
            <a:ext cx="2404949" cy="3738024"/>
          </a:xfrm>
        </p:spPr>
        <p:txBody>
          <a:bodyPr anchor="t">
            <a:noAutofit/>
          </a:bodyPr>
          <a:lstStyle>
            <a:lvl1pPr marL="216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Bullet points</a:t>
            </a:r>
            <a:endParaRPr lang="en-FI"/>
          </a:p>
        </p:txBody>
      </p:sp>
      <p:sp>
        <p:nvSpPr>
          <p:cNvPr id="3" name="Title 24">
            <a:extLst>
              <a:ext uri="{FF2B5EF4-FFF2-40B4-BE49-F238E27FC236}">
                <a16:creationId xmlns:a16="http://schemas.microsoft.com/office/drawing/2014/main" id="{BE8128CA-E9D6-18FD-2BF2-87466452EB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1" y="539859"/>
            <a:ext cx="10349245" cy="809668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280272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rinnas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93D73C-6857-7D0E-4B89-36E5214FE272}"/>
              </a:ext>
            </a:extLst>
          </p:cNvPr>
          <p:cNvSpPr/>
          <p:nvPr userDrawn="1"/>
        </p:nvSpPr>
        <p:spPr>
          <a:xfrm>
            <a:off x="0" y="2"/>
            <a:ext cx="12192000" cy="1594131"/>
          </a:xfrm>
          <a:prstGeom prst="rect">
            <a:avLst/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D53D5996-B84F-9C82-A016-83AE34291B04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466346" y="2369256"/>
            <a:ext cx="2650641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FI"/>
              <a:t>Objekti tähän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7B82A62-0682-E74E-48F9-ECFC2EAF2917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66346" y="4934431"/>
            <a:ext cx="2650641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392EDA-5B13-B786-8422-C5E6F3837C1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466348" y="5308375"/>
            <a:ext cx="2650639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BD5F6D5-23FF-2797-0C70-D2425DE328AE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3347111" y="2369256"/>
            <a:ext cx="2650641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FI"/>
              <a:t>Objekti tähän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15B4749A-494C-CCAA-BD54-A637320E0993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347110" y="4934431"/>
            <a:ext cx="2650641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78228D7B-0654-9A34-E5E7-6EB6675D313C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3347112" y="5308375"/>
            <a:ext cx="2650639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14E97EB-7B23-AE87-E31C-4C5683A2DFB1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6219784" y="2369256"/>
            <a:ext cx="2650641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FI"/>
              <a:t>Objekti tähän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179B82C4-E558-8512-D3FC-331FD7E8D5EA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219783" y="4934431"/>
            <a:ext cx="2650641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D505F1A-8730-4EFF-A7CE-7B94D45D392E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219785" y="5308375"/>
            <a:ext cx="2650639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E1012F3F-5227-9CA3-FB4F-0F39803EA8D7}"/>
              </a:ext>
            </a:extLst>
          </p:cNvPr>
          <p:cNvSpPr>
            <a:spLocks noGrp="1"/>
          </p:cNvSpPr>
          <p:nvPr>
            <p:ph sz="half" idx="35" hasCustomPrompt="1"/>
          </p:nvPr>
        </p:nvSpPr>
        <p:spPr>
          <a:xfrm>
            <a:off x="9092456" y="2369256"/>
            <a:ext cx="2650641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FI"/>
              <a:t>Objekti tähän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C095784D-09C2-4E65-0756-6FB09BAE1C7C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9108640" y="4934431"/>
            <a:ext cx="2650641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1F368844-D144-F22B-3CC6-9BEFB9106AF0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9108642" y="5308375"/>
            <a:ext cx="2650639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4198203-882C-15F9-0818-F6BF02813C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4" name="Title 24">
            <a:extLst>
              <a:ext uri="{FF2B5EF4-FFF2-40B4-BE49-F238E27FC236}">
                <a16:creationId xmlns:a16="http://schemas.microsoft.com/office/drawing/2014/main" id="{90027BDE-5B52-0A32-855F-4731A90A9F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3" y="539859"/>
            <a:ext cx="10313967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862406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rinnas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93D73C-6857-7D0E-4B89-36E5214FE272}"/>
              </a:ext>
            </a:extLst>
          </p:cNvPr>
          <p:cNvSpPr/>
          <p:nvPr userDrawn="1"/>
        </p:nvSpPr>
        <p:spPr>
          <a:xfrm>
            <a:off x="0" y="2"/>
            <a:ext cx="12192000" cy="1594131"/>
          </a:xfrm>
          <a:prstGeom prst="rect">
            <a:avLst/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D53D5996-B84F-9C82-A016-83AE34291B04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466346" y="2369256"/>
            <a:ext cx="2650641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FI"/>
              <a:t>Objekti tähän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7B82A62-0682-E74E-48F9-ECFC2EAF2917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66346" y="4934431"/>
            <a:ext cx="2650641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392EDA-5B13-B786-8422-C5E6F3837C1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466348" y="5308375"/>
            <a:ext cx="2650639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BD5F6D5-23FF-2797-0C70-D2425DE328AE}"/>
              </a:ext>
            </a:extLst>
          </p:cNvPr>
          <p:cNvSpPr>
            <a:spLocks noGrp="1"/>
          </p:cNvSpPr>
          <p:nvPr>
            <p:ph sz="half" idx="33" hasCustomPrompt="1"/>
          </p:nvPr>
        </p:nvSpPr>
        <p:spPr>
          <a:xfrm>
            <a:off x="3347111" y="2369256"/>
            <a:ext cx="2650641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FI"/>
              <a:t>Objekti tähän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15B4749A-494C-CCAA-BD54-A637320E0993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347110" y="4934431"/>
            <a:ext cx="2650641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78228D7B-0654-9A34-E5E7-6EB6675D313C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3347112" y="5308375"/>
            <a:ext cx="2650639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14E97EB-7B23-AE87-E31C-4C5683A2DFB1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6219784" y="2369256"/>
            <a:ext cx="2650641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FI"/>
              <a:t>Objekti tähän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179B82C4-E558-8512-D3FC-331FD7E8D5EA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6219783" y="4934431"/>
            <a:ext cx="2650641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D505F1A-8730-4EFF-A7CE-7B94D45D392E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219785" y="5308375"/>
            <a:ext cx="2650639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E1012F3F-5227-9CA3-FB4F-0F39803EA8D7}"/>
              </a:ext>
            </a:extLst>
          </p:cNvPr>
          <p:cNvSpPr>
            <a:spLocks noGrp="1"/>
          </p:cNvSpPr>
          <p:nvPr>
            <p:ph sz="half" idx="35" hasCustomPrompt="1"/>
          </p:nvPr>
        </p:nvSpPr>
        <p:spPr>
          <a:xfrm>
            <a:off x="9092456" y="2369256"/>
            <a:ext cx="2650641" cy="2413883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FI"/>
              <a:t>Objekti tähän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C095784D-09C2-4E65-0756-6FB09BAE1C7C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9108640" y="4934431"/>
            <a:ext cx="2650641" cy="391948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20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en-GB" err="1"/>
              <a:t>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1F368844-D144-F22B-3CC6-9BEFB9106AF0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9108642" y="5308375"/>
            <a:ext cx="2650639" cy="854682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/>
            </a:lvl1pPr>
            <a:lvl2pPr marL="457200" indent="0" algn="ctr">
              <a:lnSpc>
                <a:spcPct val="100000"/>
              </a:lnSpc>
              <a:buFontTx/>
              <a:buNone/>
              <a:defRPr sz="2000"/>
            </a:lvl2pPr>
            <a:lvl3pPr marL="914400" indent="0" algn="ctr">
              <a:lnSpc>
                <a:spcPct val="100000"/>
              </a:lnSpc>
              <a:buFontTx/>
              <a:buNone/>
              <a:defRPr sz="2000"/>
            </a:lvl3pPr>
            <a:lvl4pPr marL="1371600" indent="0" algn="ctr">
              <a:lnSpc>
                <a:spcPct val="100000"/>
              </a:lnSpc>
              <a:buFontTx/>
              <a:buNone/>
              <a:defRPr sz="2000"/>
            </a:lvl4pPr>
            <a:lvl5pPr marL="1828800" indent="0" algn="ctr">
              <a:lnSpc>
                <a:spcPct val="100000"/>
              </a:lnSpc>
              <a:buFontTx/>
              <a:buNone/>
              <a:defRPr sz="2000"/>
            </a:lvl5pPr>
          </a:lstStyle>
          <a:p>
            <a:pPr lvl="0"/>
            <a:r>
              <a:rPr lang="en-GB" err="1"/>
              <a:t>Kirjoita</a:t>
            </a:r>
            <a:r>
              <a:rPr lang="en-GB"/>
              <a:t> </a:t>
            </a:r>
            <a:r>
              <a:rPr lang="en-GB" err="1"/>
              <a:t>teksti</a:t>
            </a:r>
            <a:r>
              <a:rPr lang="en-GB"/>
              <a:t>.</a:t>
            </a:r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4198203-882C-15F9-0818-F6BF02813C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5" name="Title 24">
            <a:extLst>
              <a:ext uri="{FF2B5EF4-FFF2-40B4-BE49-F238E27FC236}">
                <a16:creationId xmlns:a16="http://schemas.microsoft.com/office/drawing/2014/main" id="{16FBE755-1F4E-26E6-80FC-C563EB96D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3" y="539859"/>
            <a:ext cx="10313968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575874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93D73C-6857-7D0E-4B89-36E5214FE272}"/>
              </a:ext>
            </a:extLst>
          </p:cNvPr>
          <p:cNvSpPr/>
          <p:nvPr userDrawn="1"/>
        </p:nvSpPr>
        <p:spPr>
          <a:xfrm>
            <a:off x="0" y="2"/>
            <a:ext cx="12192000" cy="1389985"/>
          </a:xfrm>
          <a:prstGeom prst="rect">
            <a:avLst/>
          </a:prstGeom>
          <a:solidFill>
            <a:srgbClr val="D7F2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4198203-882C-15F9-0818-F6BF02813C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4" name="Title 24">
            <a:extLst>
              <a:ext uri="{FF2B5EF4-FFF2-40B4-BE49-F238E27FC236}">
                <a16:creationId xmlns:a16="http://schemas.microsoft.com/office/drawing/2014/main" id="{4D5C2805-C26B-5738-8538-B444D9F817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3" y="539859"/>
            <a:ext cx="10313967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8D1BA90-7B8F-5CF6-8F6C-E055B265F80B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351183" y="1660187"/>
            <a:ext cx="11523048" cy="4915711"/>
          </a:xfrm>
        </p:spPr>
        <p:txBody>
          <a:bodyPr anchor="t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20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fi-FI"/>
              <a:t>Iso kuva</a:t>
            </a:r>
            <a:r>
              <a:rPr lang="en-FI"/>
              <a:t> tähän</a:t>
            </a:r>
          </a:p>
        </p:txBody>
      </p:sp>
    </p:spTree>
    <p:extLst>
      <p:ext uri="{BB962C8B-B14F-4D97-AF65-F5344CB8AC3E}">
        <p14:creationId xmlns:p14="http://schemas.microsoft.com/office/powerpoint/2010/main" val="5485925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93D73C-6857-7D0E-4B89-36E5214FE272}"/>
              </a:ext>
            </a:extLst>
          </p:cNvPr>
          <p:cNvSpPr/>
          <p:nvPr userDrawn="1"/>
        </p:nvSpPr>
        <p:spPr>
          <a:xfrm>
            <a:off x="0" y="2"/>
            <a:ext cx="12192000" cy="1389985"/>
          </a:xfrm>
          <a:prstGeom prst="rect">
            <a:avLst/>
          </a:prstGeom>
          <a:solidFill>
            <a:srgbClr val="FFF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FI" sz="720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D53D5996-B84F-9C82-A016-83AE34291B04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351183" y="1660187"/>
            <a:ext cx="11523048" cy="4915711"/>
          </a:xfrm>
        </p:spPr>
        <p:txBody>
          <a:bodyPr anchor="t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20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2pPr>
            <a:lvl3pPr marL="9144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3pPr>
            <a:lvl4pPr marL="13716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4pPr>
            <a:lvl5pPr marL="1828800" indent="0" algn="ctr">
              <a:lnSpc>
                <a:spcPct val="90000"/>
              </a:lnSpc>
              <a:buFont typeface="Arial" panose="020B0604020202020204" pitchFamily="34" charset="0"/>
              <a:buNone/>
              <a:defRPr sz="17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5pPr>
          </a:lstStyle>
          <a:p>
            <a:pPr lvl="0"/>
            <a:r>
              <a:rPr lang="fi-FI"/>
              <a:t>Iso kuva</a:t>
            </a:r>
            <a:r>
              <a:rPr lang="en-FI"/>
              <a:t> tähän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4198203-882C-15F9-0818-F6BF02813C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4" name="Title 24">
            <a:extLst>
              <a:ext uri="{FF2B5EF4-FFF2-40B4-BE49-F238E27FC236}">
                <a16:creationId xmlns:a16="http://schemas.microsoft.com/office/drawing/2014/main" id="{505DE07B-CB91-9D76-2B0A-715427B2EC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183" y="539859"/>
            <a:ext cx="10313968" cy="809668"/>
          </a:xfrm>
        </p:spPr>
        <p:txBody>
          <a:bodyPr>
            <a:noAutofit/>
          </a:bodyPr>
          <a:lstStyle/>
          <a:p>
            <a:r>
              <a:rPr lang="en-GB"/>
              <a:t>HSY </a:t>
            </a:r>
            <a:r>
              <a:rPr lang="en-GB" err="1"/>
              <a:t>otsikko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7357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 (vain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7396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iitos-dia">
    <p:bg>
      <p:bgPr>
        <a:solidFill>
          <a:srgbClr val="D7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39569-ADC0-B9AF-304C-E67EA7DB31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ctr">
              <a:defRPr sz="3800"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kiitos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FF6636-CBCF-1F5C-8F20-0991733611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46062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038FCA-5B70-2910-2969-CAEAEB9B8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182" y="599681"/>
            <a:ext cx="10313969" cy="8096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D3F86-01FD-F07D-50EA-EDD0C9F26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1182" y="1825625"/>
            <a:ext cx="1089399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6E443A-1AEA-B25A-2A31-780F358267C5}"/>
              </a:ext>
            </a:extLst>
          </p:cNvPr>
          <p:cNvPicPr>
            <a:picLocks noChangeAspect="1"/>
          </p:cNvPicPr>
          <p:nvPr userDrawn="1"/>
        </p:nvPicPr>
        <p:blipFill>
          <a:blip r:embed="rId48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8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49" r:id="rId2"/>
    <p:sldLayoutId id="2147483683" r:id="rId3"/>
    <p:sldLayoutId id="2147483698" r:id="rId4"/>
    <p:sldLayoutId id="2147483699" r:id="rId5"/>
    <p:sldLayoutId id="2147483662" r:id="rId6"/>
    <p:sldLayoutId id="2147483668" r:id="rId7"/>
    <p:sldLayoutId id="2147483664" r:id="rId8"/>
    <p:sldLayoutId id="2147483690" r:id="rId9"/>
    <p:sldLayoutId id="2147483691" r:id="rId10"/>
    <p:sldLayoutId id="2147483661" r:id="rId11"/>
    <p:sldLayoutId id="2147483677" r:id="rId12"/>
    <p:sldLayoutId id="2147483665" r:id="rId13"/>
    <p:sldLayoutId id="2147483669" r:id="rId14"/>
    <p:sldLayoutId id="2147483663" r:id="rId15"/>
    <p:sldLayoutId id="2147483692" r:id="rId16"/>
    <p:sldLayoutId id="2147483693" r:id="rId17"/>
    <p:sldLayoutId id="2147483685" r:id="rId18"/>
    <p:sldLayoutId id="2147483689" r:id="rId19"/>
    <p:sldLayoutId id="2147483680" r:id="rId20"/>
    <p:sldLayoutId id="2147483678" r:id="rId21"/>
    <p:sldLayoutId id="2147483673" r:id="rId22"/>
    <p:sldLayoutId id="2147483694" r:id="rId23"/>
    <p:sldLayoutId id="2147483695" r:id="rId24"/>
    <p:sldLayoutId id="2147483666" r:id="rId25"/>
    <p:sldLayoutId id="2147483707" r:id="rId26"/>
    <p:sldLayoutId id="2147483708" r:id="rId27"/>
    <p:sldLayoutId id="2147483697" r:id="rId28"/>
    <p:sldLayoutId id="2147483682" r:id="rId29"/>
    <p:sldLayoutId id="2147483679" r:id="rId30"/>
    <p:sldLayoutId id="2147483671" r:id="rId31"/>
    <p:sldLayoutId id="2147483702" r:id="rId32"/>
    <p:sldLayoutId id="2147483681" r:id="rId33"/>
    <p:sldLayoutId id="2147483670" r:id="rId34"/>
    <p:sldLayoutId id="2147483703" r:id="rId35"/>
    <p:sldLayoutId id="2147483705" r:id="rId36"/>
    <p:sldLayoutId id="2147483674" r:id="rId37"/>
    <p:sldLayoutId id="2147483672" r:id="rId38"/>
    <p:sldLayoutId id="2147483704" r:id="rId39"/>
    <p:sldLayoutId id="2147483706" r:id="rId40"/>
    <p:sldLayoutId id="2147483676" r:id="rId41"/>
    <p:sldLayoutId id="2147483700" r:id="rId42"/>
    <p:sldLayoutId id="2147483688" r:id="rId43"/>
    <p:sldLayoutId id="2147483701" r:id="rId44"/>
    <p:sldLayoutId id="2147483655" r:id="rId45"/>
    <p:sldLayoutId id="2147483687" r:id="rId4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+mj-lt"/>
          <a:ea typeface="Source Sans Pro Semibold" panose="020B0503030403020204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b="0" i="0" kern="1200">
          <a:solidFill>
            <a:srgbClr val="2C2A29"/>
          </a:solidFill>
          <a:latin typeface="+mn-lt"/>
          <a:ea typeface="Source Sans Pro" panose="020B0503030403020204" pitchFamily="34" charset="0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b="0" i="0" kern="1200">
          <a:solidFill>
            <a:srgbClr val="2C2A29"/>
          </a:solidFill>
          <a:latin typeface="+mn-lt"/>
          <a:ea typeface="Source Sans Pro" panose="020B0503030403020204" pitchFamily="34" charset="0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b="0" i="0" kern="1200">
          <a:solidFill>
            <a:srgbClr val="2C2A29"/>
          </a:solidFill>
          <a:latin typeface="+mn-lt"/>
          <a:ea typeface="Source Sans Pro" panose="020B0503030403020204" pitchFamily="34" charset="0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b="0" i="0" kern="1200">
          <a:solidFill>
            <a:srgbClr val="2C2A29"/>
          </a:solidFill>
          <a:latin typeface="+mn-lt"/>
          <a:ea typeface="Source Sans Pro" panose="020B0503030403020204" pitchFamily="34" charset="0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rgbClr val="2C2A29"/>
          </a:solidFill>
          <a:latin typeface="+mn-lt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sy.fi/omahs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3.xml"/><Relationship Id="rId5" Type="http://schemas.openxmlformats.org/officeDocument/2006/relationships/hyperlink" Target="http://www.hsy.fi/omahsy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6.jpe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.emf"/><Relationship Id="rId9" Type="http://schemas.openxmlformats.org/officeDocument/2006/relationships/hyperlink" Target="http://www.hsy.fi/etaluenta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sy.fi/etaluent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sy.fi/etaluent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1E585EE8-38C9-99F0-4B70-1A31DB294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Vedenkulutuksen etäluenta HSY:n alueella</a:t>
            </a:r>
            <a:endParaRPr lang="fi-FI" dirty="0">
              <a:solidFill>
                <a:srgbClr val="FF0000"/>
              </a:solidFill>
            </a:endParaRPr>
          </a:p>
        </p:txBody>
      </p:sp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862ACA08-D1F8-8CFC-63F4-C45FC67A71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11" t="17322" b="20582"/>
          <a:stretch>
            <a:fillRect/>
          </a:stretch>
        </p:blipFill>
        <p:spPr>
          <a:xfrm>
            <a:off x="-1" y="0"/>
            <a:ext cx="12192002" cy="3429001"/>
          </a:xfrm>
          <a:prstGeom prst="rect">
            <a:avLst/>
          </a:prstGeom>
          <a:ln>
            <a:noFill/>
          </a:ln>
        </p:spPr>
      </p:pic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014A2A47-6329-5126-E382-2314285387AA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4"/>
          <a:srcRect l="16684" t="15775" r="14006" b="49565"/>
          <a:stretch>
            <a:fillRect/>
          </a:stretch>
        </p:blipFill>
        <p:spPr>
          <a:xfrm>
            <a:off x="0" y="0"/>
            <a:ext cx="12192000" cy="3429000"/>
          </a:xfrm>
        </p:spPr>
      </p:pic>
      <p:pic>
        <p:nvPicPr>
          <p:cNvPr id="16" name="Kuva 15" descr="Kuva, joka sisältää kohteen teksti, aqua, Turkoosi, kuvio&#10;&#10;Tekoälyllä luotu sisältö voi olla virheellistä.">
            <a:extLst>
              <a:ext uri="{FF2B5EF4-FFF2-40B4-BE49-F238E27FC236}">
                <a16:creationId xmlns:a16="http://schemas.microsoft.com/office/drawing/2014/main" id="{96878474-1927-3082-1B56-E9F073A966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556" r="5556"/>
          <a:stretch>
            <a:fillRect/>
          </a:stretch>
        </p:blipFill>
        <p:spPr>
          <a:xfrm>
            <a:off x="-2" y="0"/>
            <a:ext cx="12192002" cy="3429000"/>
          </a:xfrm>
          <a:prstGeom prst="rect">
            <a:avLst/>
          </a:prstGeom>
        </p:spPr>
      </p:pic>
      <p:sp>
        <p:nvSpPr>
          <p:cNvPr id="18" name="Sisällön paikkamerkki 17">
            <a:extLst>
              <a:ext uri="{FF2B5EF4-FFF2-40B4-BE49-F238E27FC236}">
                <a16:creationId xmlns:a16="http://schemas.microsoft.com/office/drawing/2014/main" id="{5228C7BA-6C58-F6A4-7086-2F5509826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6412" y="5688415"/>
            <a:ext cx="9287849" cy="797442"/>
          </a:xfrm>
        </p:spPr>
        <p:txBody>
          <a:bodyPr/>
          <a:lstStyle/>
          <a:p>
            <a:r>
              <a:rPr lang="fi-FI"/>
              <a:t>Essi Karhunsaari, kehittämisinsinööri, HSY Vesihuollon asiakkuudet ja talous –yksikkö</a:t>
            </a:r>
          </a:p>
          <a:p>
            <a:r>
              <a:rPr lang="fi-FI"/>
              <a:t>Taloyhtiöiden energia- ja ilmastoilta 28.10.2026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3773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E3651-0341-F90A-437E-795DDB5B9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4" descr="Kuva, joka sisältää kohteen teksti, kangas, kuvio&#10;&#10;Tekoälyllä luotu sisältö voi olla virheellistä.">
            <a:extLst>
              <a:ext uri="{FF2B5EF4-FFF2-40B4-BE49-F238E27FC236}">
                <a16:creationId xmlns:a16="http://schemas.microsoft.com/office/drawing/2014/main" id="{0E058220-6DFB-56B4-0F9B-DF0DB3403F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677"/>
          <a:stretch>
            <a:fillRect/>
          </a:stretch>
        </p:blipFill>
        <p:spPr>
          <a:xfrm>
            <a:off x="0" y="0"/>
            <a:ext cx="12192000" cy="1430677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505419BD-F3C3-F41A-D44A-9A6AF20A0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934FADC-5F73-8972-BF6B-5352DAA5F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183" y="395481"/>
            <a:ext cx="10313967" cy="809668"/>
          </a:xfrm>
        </p:spPr>
        <p:txBody>
          <a:bodyPr/>
          <a:lstStyle/>
          <a:p>
            <a:r>
              <a:rPr lang="fi-FI"/>
              <a:t>Vedenkulutuksen etäluenta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BFD5B97-BA90-630B-B3B6-8B12B2B8B5EF}"/>
              </a:ext>
            </a:extLst>
          </p:cNvPr>
          <p:cNvSpPr txBox="1"/>
          <p:nvPr/>
        </p:nvSpPr>
        <p:spPr>
          <a:xfrm>
            <a:off x="351184" y="1722475"/>
            <a:ext cx="5921280" cy="48547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342000" indent="-342000" algn="l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 b="1" dirty="0"/>
              <a:t>Veden käyttömaksu </a:t>
            </a:r>
            <a:r>
              <a:rPr lang="fi-FI" sz="2000" dirty="0"/>
              <a:t>(€/m³) peritään kiinteistön päävesimittarilla </a:t>
            </a:r>
            <a:r>
              <a:rPr lang="fi-FI" sz="2000" b="1" dirty="0"/>
              <a:t>mitatun kulutuksen mukaan</a:t>
            </a:r>
          </a:p>
          <a:p>
            <a:pPr marL="798834" lvl="1" indent="-342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 dirty="0"/>
              <a:t>HSY omistaa verkostoonsa liittyneiden kiinteistöjen päävesimittarit</a:t>
            </a:r>
          </a:p>
          <a:p>
            <a:pPr marL="798834" lvl="1" indent="-342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fi-FI" sz="2000" b="1" dirty="0"/>
          </a:p>
          <a:p>
            <a:pPr marL="342000" indent="-342000" algn="l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 dirty="0"/>
              <a:t>Päävesimittareina on pitkään käytetty perinteisiä vesimittareita, joiden lukema on pitänyt ilmoittaa HSY:lle vähintään kerran vuodessa</a:t>
            </a:r>
          </a:p>
          <a:p>
            <a:pPr marL="342000" indent="-342000" algn="l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fi-FI" sz="2000" dirty="0"/>
          </a:p>
          <a:p>
            <a:pPr marL="342000" indent="-342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 dirty="0"/>
              <a:t>Syyskuussa 2026 alkaneen etäluentasiirtymän myötä HSY alkaa käyttämään etäluettavia vesimittareita, jotka </a:t>
            </a:r>
            <a:r>
              <a:rPr lang="fi-FI" sz="2000" b="1" dirty="0"/>
              <a:t>automatisoivat vesimittarin lukemisen</a:t>
            </a:r>
          </a:p>
        </p:txBody>
      </p:sp>
      <p:sp>
        <p:nvSpPr>
          <p:cNvPr id="10" name="Suorakulmio: Pyöristetyt kulmat 9">
            <a:extLst>
              <a:ext uri="{FF2B5EF4-FFF2-40B4-BE49-F238E27FC236}">
                <a16:creationId xmlns:a16="http://schemas.microsoft.com/office/drawing/2014/main" id="{1126F0CF-119A-D6F6-F4C1-35CCD9FB26FB}"/>
              </a:ext>
            </a:extLst>
          </p:cNvPr>
          <p:cNvSpPr/>
          <p:nvPr/>
        </p:nvSpPr>
        <p:spPr>
          <a:xfrm>
            <a:off x="6625389" y="1625888"/>
            <a:ext cx="5215428" cy="4951374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b="1" dirty="0">
                <a:solidFill>
                  <a:schemeClr val="tx1"/>
                </a:solidFill>
              </a:rPr>
              <a:t>Mikä on etäluettava vesimittari?</a:t>
            </a:r>
          </a:p>
          <a:p>
            <a:pPr algn="ctr"/>
            <a:endParaRPr lang="fi-FI" sz="2000" dirty="0">
              <a:solidFill>
                <a:schemeClr val="tx1"/>
              </a:solidFill>
            </a:endParaRPr>
          </a:p>
          <a:p>
            <a:pPr algn="ctr"/>
            <a:r>
              <a:rPr lang="fi-FI" sz="1800" dirty="0">
                <a:solidFill>
                  <a:schemeClr val="tx1"/>
                </a:solidFill>
              </a:rPr>
              <a:t>Etäluettava vesimittari mittaa kiinteistön vedenkulutusta ja lähettää kulutustiedot HSY:lle </a:t>
            </a:r>
            <a:r>
              <a:rPr lang="fi-FI" sz="1800" b="1" dirty="0">
                <a:solidFill>
                  <a:schemeClr val="tx1"/>
                </a:solidFill>
              </a:rPr>
              <a:t>automaattisesti</a:t>
            </a:r>
            <a:r>
              <a:rPr lang="fi-FI" sz="1800" i="1" dirty="0">
                <a:solidFill>
                  <a:schemeClr val="tx1"/>
                </a:solidFill>
              </a:rPr>
              <a:t> </a:t>
            </a:r>
            <a:r>
              <a:rPr lang="fi-FI" sz="1800" dirty="0">
                <a:solidFill>
                  <a:schemeClr val="tx1"/>
                </a:solidFill>
              </a:rPr>
              <a:t>ja </a:t>
            </a:r>
            <a:r>
              <a:rPr lang="fi-FI" sz="1800" b="1" dirty="0">
                <a:solidFill>
                  <a:schemeClr val="tx1"/>
                </a:solidFill>
              </a:rPr>
              <a:t>tietoturvallisesti</a:t>
            </a:r>
            <a:r>
              <a:rPr lang="fi-FI" sz="1800" dirty="0">
                <a:solidFill>
                  <a:schemeClr val="tx1"/>
                </a:solidFill>
              </a:rPr>
              <a:t> tiedonsiirtoverkon kautta.</a:t>
            </a:r>
          </a:p>
          <a:p>
            <a:pPr algn="ctr"/>
            <a:endParaRPr lang="fi-FI" sz="1800" dirty="0">
              <a:solidFill>
                <a:schemeClr val="tx1"/>
              </a:solidFill>
            </a:endParaRPr>
          </a:p>
          <a:p>
            <a:pPr algn="ctr"/>
            <a:r>
              <a:rPr lang="fi-FI" sz="1800" dirty="0">
                <a:solidFill>
                  <a:schemeClr val="tx1"/>
                </a:solidFill>
              </a:rPr>
              <a:t>Etäluettavat mittarit ovat tuttuja esimerkiksi sähkönkulutuksen mittauksesta, jossa niitä on käytetty jo yli 10 vuotta. Etäluettavien vesimittareiden kehityksen myötä myös vesilaitokset, kuten HSY, ovat alkaneet siirtyä perinteisistä vesimittareista etäluettaviin. </a:t>
            </a:r>
          </a:p>
        </p:txBody>
      </p:sp>
    </p:spTree>
    <p:extLst>
      <p:ext uri="{BB962C8B-B14F-4D97-AF65-F5344CB8AC3E}">
        <p14:creationId xmlns:p14="http://schemas.microsoft.com/office/powerpoint/2010/main" val="1320891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6EA78-BE2F-95AF-868E-C25852EE9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573EBD-B329-8A6F-CA03-DDFB028354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086" y="469741"/>
            <a:ext cx="5780314" cy="797877"/>
          </a:xfrm>
        </p:spPr>
        <p:txBody>
          <a:bodyPr anchor="t" anchorCtr="0"/>
          <a:lstStyle/>
          <a:p>
            <a:pPr algn="l"/>
            <a:r>
              <a:rPr lang="fi-FI" sz="3300"/>
              <a:t>Mitä etäluenta tarkoittaa taloyhtiöille?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296F518-8C85-0B3C-5AB8-C6C7564A8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086" y="2009553"/>
            <a:ext cx="5295040" cy="4378706"/>
          </a:xfrm>
        </p:spPr>
        <p:txBody>
          <a:bodyPr/>
          <a:lstStyle/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b="1" dirty="0"/>
              <a:t>Vesimittarilukemia ei enää tarvitse ilmoittaa </a:t>
            </a:r>
            <a:r>
              <a:rPr lang="fi-FI" dirty="0"/>
              <a:t>HSY:lle ellemme niitä erikseen poikkeustilanteessa pyydä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i-FI" dirty="0"/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b="1" dirty="0"/>
              <a:t>Arvio- ja tasauslaskut jäävät historiaan </a:t>
            </a:r>
            <a:r>
              <a:rPr lang="fi-FI" dirty="0"/>
              <a:t>eli jatkossa saat kiinteistön toteutuneeseen vedenkulutukseen perustuvan vesilaskun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i-FI" dirty="0"/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b="1" dirty="0"/>
              <a:t>Voit seurata taloyhtiön vedenkulutusta </a:t>
            </a:r>
            <a:r>
              <a:rPr lang="fi-FI" dirty="0"/>
              <a:t>aiempaa huomattavasti tarkemmalla tasolla </a:t>
            </a:r>
            <a:r>
              <a:rPr lang="fi-FI" dirty="0" err="1"/>
              <a:t>OmaHSY:n</a:t>
            </a:r>
            <a:r>
              <a:rPr lang="fi-FI" dirty="0"/>
              <a:t> kautta </a:t>
            </a:r>
            <a:r>
              <a:rPr lang="fi-FI" dirty="0">
                <a:hlinkClick r:id="rId3"/>
              </a:rPr>
              <a:t>hsy.fi/</a:t>
            </a:r>
            <a:r>
              <a:rPr lang="fi-FI" dirty="0" err="1">
                <a:hlinkClick r:id="rId3"/>
              </a:rPr>
              <a:t>omahsy</a:t>
            </a:r>
            <a:r>
              <a:rPr lang="fi-FI" dirty="0"/>
              <a:t>, kun etäluettava vesimittari on asennettu</a:t>
            </a:r>
          </a:p>
          <a:p>
            <a:pPr algn="l">
              <a:lnSpc>
                <a:spcPct val="100000"/>
              </a:lnSpc>
            </a:pPr>
            <a:endParaRPr lang="fi-FI" sz="220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403168B-D602-A196-A525-1A62D4C370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9301" b="18991"/>
          <a:stretch>
            <a:fillRect/>
          </a:stretch>
        </p:blipFill>
        <p:spPr>
          <a:xfrm>
            <a:off x="6289962" y="651091"/>
            <a:ext cx="4177321" cy="2880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37E3A5B9-DBD6-1E54-A680-B1F9BB9BE9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3636" b="14646"/>
          <a:stretch>
            <a:fillRect/>
          </a:stretch>
        </p:blipFill>
        <p:spPr>
          <a:xfrm>
            <a:off x="6289962" y="3712441"/>
            <a:ext cx="4176563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538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16BF-A651-D881-4FC6-50DCE3B49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4" descr="Kuva, joka sisältää kohteen teksti, kangas, kuvio&#10;&#10;Tekoälyllä luotu sisältö voi olla virheellistä.">
            <a:extLst>
              <a:ext uri="{FF2B5EF4-FFF2-40B4-BE49-F238E27FC236}">
                <a16:creationId xmlns:a16="http://schemas.microsoft.com/office/drawing/2014/main" id="{55615A29-9818-C6B1-C919-7681C5F187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677"/>
          <a:stretch>
            <a:fillRect/>
          </a:stretch>
        </p:blipFill>
        <p:spPr>
          <a:xfrm>
            <a:off x="0" y="0"/>
            <a:ext cx="12192000" cy="1430677"/>
          </a:xfrm>
          <a:prstGeom prst="rect">
            <a:avLst/>
          </a:prstGeom>
        </p:spPr>
      </p:pic>
      <p:sp>
        <p:nvSpPr>
          <p:cNvPr id="11" name="Suorakulmio 10">
            <a:extLst>
              <a:ext uri="{FF2B5EF4-FFF2-40B4-BE49-F238E27FC236}">
                <a16:creationId xmlns:a16="http://schemas.microsoft.com/office/drawing/2014/main" id="{E183ED74-5F90-85A1-9A14-3F64D8F5D0D9}"/>
              </a:ext>
            </a:extLst>
          </p:cNvPr>
          <p:cNvSpPr/>
          <p:nvPr/>
        </p:nvSpPr>
        <p:spPr>
          <a:xfrm>
            <a:off x="6419088" y="4581144"/>
            <a:ext cx="5074919" cy="105156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0F46C969-04FA-2B06-88FC-7911603CE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645868C-B967-E3DF-13D7-0BD168102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183" y="395481"/>
            <a:ext cx="10313967" cy="809668"/>
          </a:xfrm>
        </p:spPr>
        <p:txBody>
          <a:bodyPr/>
          <a:lstStyle/>
          <a:p>
            <a:r>
              <a:rPr lang="fi-FI" dirty="0" err="1"/>
              <a:t>OmaHSY</a:t>
            </a:r>
            <a:r>
              <a:rPr lang="fi-FI" dirty="0"/>
              <a:t>-asiointipalvelun käyttö taloyhtiön edustajana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5F09BF7-137E-A37F-B0D2-1245BC542FCA}"/>
              </a:ext>
            </a:extLst>
          </p:cNvPr>
          <p:cNvSpPr txBox="1"/>
          <p:nvPr/>
        </p:nvSpPr>
        <p:spPr>
          <a:xfrm>
            <a:off x="375537" y="1722475"/>
            <a:ext cx="5544000" cy="48547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</a:pPr>
            <a:r>
              <a:rPr lang="fi-FI" sz="2400" b="1"/>
              <a:t>Miten kirjaudun </a:t>
            </a:r>
            <a:r>
              <a:rPr lang="fi-FI" sz="2400" b="1" err="1"/>
              <a:t>OmaHSY:hyn</a:t>
            </a:r>
            <a:r>
              <a:rPr lang="fi-FI" sz="2400" b="1"/>
              <a:t> taloyhtiön edustajana?</a:t>
            </a:r>
            <a:endParaRPr lang="fi-FI" sz="2000"/>
          </a:p>
          <a:p>
            <a:pPr marL="342000" indent="-342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/>
              <a:t>Kirjaudu </a:t>
            </a:r>
            <a:r>
              <a:rPr lang="fi-FI" sz="2000" err="1"/>
              <a:t>OmaHSY:hyn</a:t>
            </a:r>
            <a:r>
              <a:rPr lang="fi-FI" sz="2000"/>
              <a:t> omana itsenäsi, Suomi.fi-tunnistautuminen varmistaa henkilöllisyytesi</a:t>
            </a:r>
          </a:p>
          <a:p>
            <a:pPr marL="342000" indent="-342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/>
              <a:t>Taloyhtiön asioiden hoitamiseen tarvitset voimassa olevan Suomi.fi-valtuuden eli sähköisen valtakirjan toimia taloyhtiön puolesta</a:t>
            </a:r>
          </a:p>
          <a:p>
            <a:pPr marL="798834" lvl="1" indent="-342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/>
              <a:t>Valtuuksia hallinnoidaan Digi- ja väestötietoviraston Suomi.fi-palvelussa, ei HSY:ssä</a:t>
            </a:r>
          </a:p>
          <a:p>
            <a:pPr marL="798834" lvl="1" indent="-342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 err="1"/>
              <a:t>OmaHSY:stä</a:t>
            </a:r>
            <a:r>
              <a:rPr lang="fi-FI" sz="2000"/>
              <a:t> ohjataan Suomi.fi-palveluun pyytämään tai myöntämään valtuuksia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fi-FI" sz="200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1DD7ACE1-DBDA-E382-EBBF-55A440955EC8}"/>
              </a:ext>
            </a:extLst>
          </p:cNvPr>
          <p:cNvSpPr txBox="1"/>
          <p:nvPr/>
        </p:nvSpPr>
        <p:spPr>
          <a:xfrm>
            <a:off x="6096000" y="1722475"/>
            <a:ext cx="5544000" cy="48547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</a:pPr>
            <a:r>
              <a:rPr lang="fi-FI" sz="2400" b="1"/>
              <a:t>Mitä voit tehdä </a:t>
            </a:r>
            <a:r>
              <a:rPr lang="fi-FI" sz="2400" b="1" err="1"/>
              <a:t>OmaHSY:ssä</a:t>
            </a:r>
            <a:r>
              <a:rPr lang="fi-FI" sz="2400" b="1"/>
              <a:t>?</a:t>
            </a:r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 b="1"/>
              <a:t>Päivittää yhteystietosi </a:t>
            </a:r>
            <a:r>
              <a:rPr lang="fi-FI" sz="2000"/>
              <a:t>– laskut ja tiedotteet tulevat oikeaan osoitteeseen</a:t>
            </a:r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 b="1"/>
              <a:t>Tarkastella vesi- ja jätelaskuja </a:t>
            </a:r>
            <a:r>
              <a:rPr lang="fi-FI" sz="2000"/>
              <a:t>– kaikki laskut yhdessä paikassa, maksutiedot ja kopiot helposti saatavilla</a:t>
            </a:r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 b="1"/>
              <a:t>Tarkistaa jäteastioiden tyhjennysrytmit</a:t>
            </a:r>
            <a:r>
              <a:rPr lang="fi-FI" sz="2000"/>
              <a:t> – näet myös tulevat tyhjennykset</a:t>
            </a:r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 b="1"/>
              <a:t>Ilmoittaa vesimittarilukeman</a:t>
            </a:r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i-FI" sz="2000" b="1"/>
              <a:t>Seurata vedenkulutusta </a:t>
            </a:r>
            <a:r>
              <a:rPr lang="fi-FI" sz="2000"/>
              <a:t>– graafinen näkymä kiinteistösi kulutuksesta</a:t>
            </a:r>
          </a:p>
          <a:p>
            <a:pPr algn="l">
              <a:lnSpc>
                <a:spcPct val="90000"/>
              </a:lnSpc>
              <a:spcBef>
                <a:spcPts val="1000"/>
              </a:spcBef>
            </a:pPr>
            <a:endParaRPr lang="fi-FI" sz="2000"/>
          </a:p>
          <a:p>
            <a:pPr algn="l">
              <a:lnSpc>
                <a:spcPct val="90000"/>
              </a:lnSpc>
              <a:spcBef>
                <a:spcPts val="1000"/>
              </a:spcBef>
            </a:pPr>
            <a:endParaRPr lang="fi-FI" sz="200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A4A6A99-8404-EF96-6BF1-FEAD5CA22310}"/>
              </a:ext>
            </a:extLst>
          </p:cNvPr>
          <p:cNvSpPr txBox="1"/>
          <p:nvPr/>
        </p:nvSpPr>
        <p:spPr>
          <a:xfrm>
            <a:off x="7245800" y="6068961"/>
            <a:ext cx="4394200" cy="3683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fi-FI" b="1" dirty="0">
                <a:solidFill>
                  <a:schemeClr val="accent1"/>
                </a:solidFill>
              </a:rPr>
              <a:t>Kehittyy vesimittareiden etäluennan myötä</a:t>
            </a:r>
          </a:p>
        </p:txBody>
      </p:sp>
      <p:cxnSp>
        <p:nvCxnSpPr>
          <p:cNvPr id="10" name="Suora nuoliyhdysviiva 9">
            <a:extLst>
              <a:ext uri="{FF2B5EF4-FFF2-40B4-BE49-F238E27FC236}">
                <a16:creationId xmlns:a16="http://schemas.microsoft.com/office/drawing/2014/main" id="{11E5D9D0-E544-7044-9111-8C909AC8246F}"/>
              </a:ext>
            </a:extLst>
          </p:cNvPr>
          <p:cNvCxnSpPr>
            <a:stCxn id="3" idx="0"/>
          </p:cNvCxnSpPr>
          <p:nvPr/>
        </p:nvCxnSpPr>
        <p:spPr>
          <a:xfrm flipH="1" flipV="1">
            <a:off x="9226550" y="5695950"/>
            <a:ext cx="216350" cy="3730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00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0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0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presetID="10" presetClass="entr" presetSubtype="0" fill="hold" grpId="0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500" fill="hold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1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3" dur="50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4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" dur="50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7" presetID="10" presetClass="entr" presetSubtype="0" fill="hold" grpId="0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9" dur="500" fill="hold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  <p:bldP spid="7" grpId="0" animBg="1"/>
      <p:bldP spid="3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EBFE3-7481-CCF2-A4A9-325B6864F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4" descr="Kuva, joka sisältää kohteen teksti, kangas, kuvio&#10;&#10;Tekoälyllä luotu sisältö voi olla virheellistä.">
            <a:extLst>
              <a:ext uri="{FF2B5EF4-FFF2-40B4-BE49-F238E27FC236}">
                <a16:creationId xmlns:a16="http://schemas.microsoft.com/office/drawing/2014/main" id="{8BE70B5B-DF03-68A0-D172-BF6FF5729B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677"/>
          <a:stretch>
            <a:fillRect/>
          </a:stretch>
        </p:blipFill>
        <p:spPr>
          <a:xfrm>
            <a:off x="0" y="0"/>
            <a:ext cx="12192000" cy="1430677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5A6B034D-F7F7-CD5A-00A2-CAF9F1219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59906E2-5EEE-230C-B6F3-5075A6180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183" y="395481"/>
            <a:ext cx="10313967" cy="809668"/>
          </a:xfrm>
        </p:spPr>
        <p:txBody>
          <a:bodyPr/>
          <a:lstStyle/>
          <a:p>
            <a:r>
              <a:rPr lang="fi-FI" dirty="0"/>
              <a:t>Ohjevideo taloyhtiön </a:t>
            </a:r>
            <a:r>
              <a:rPr lang="fi-FI" dirty="0" err="1"/>
              <a:t>OmaHSY</a:t>
            </a:r>
            <a:r>
              <a:rPr lang="fi-FI" dirty="0"/>
              <a:t>-kirjautumiseen</a:t>
            </a:r>
          </a:p>
        </p:txBody>
      </p:sp>
      <p:grpSp>
        <p:nvGrpSpPr>
          <p:cNvPr id="15" name="Ryhmä 14">
            <a:extLst>
              <a:ext uri="{FF2B5EF4-FFF2-40B4-BE49-F238E27FC236}">
                <a16:creationId xmlns:a16="http://schemas.microsoft.com/office/drawing/2014/main" id="{37B9ED0D-6EA8-E4BA-9362-A22FBA6BC1E3}"/>
              </a:ext>
            </a:extLst>
          </p:cNvPr>
          <p:cNvGrpSpPr/>
          <p:nvPr/>
        </p:nvGrpSpPr>
        <p:grpSpPr>
          <a:xfrm>
            <a:off x="1264595" y="1455935"/>
            <a:ext cx="9939528" cy="5277515"/>
            <a:chOff x="1264595" y="1455935"/>
            <a:chExt cx="9939528" cy="5277515"/>
          </a:xfrm>
        </p:grpSpPr>
        <p:pic>
          <p:nvPicPr>
            <p:cNvPr id="9" name="Kuva 8">
              <a:extLst>
                <a:ext uri="{FF2B5EF4-FFF2-40B4-BE49-F238E27FC236}">
                  <a16:creationId xmlns:a16="http://schemas.microsoft.com/office/drawing/2014/main" id="{D2853EB0-CB63-E569-D2D3-D77FC2C34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4595" y="1455935"/>
              <a:ext cx="9939528" cy="5277515"/>
            </a:xfrm>
            <a:prstGeom prst="rect">
              <a:avLst/>
            </a:prstGeom>
          </p:spPr>
        </p:pic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152B5FB7-F52E-BBC5-34F7-00B309489D7F}"/>
                </a:ext>
              </a:extLst>
            </p:cNvPr>
            <p:cNvSpPr/>
            <p:nvPr/>
          </p:nvSpPr>
          <p:spPr>
            <a:xfrm>
              <a:off x="8026400" y="2609850"/>
              <a:ext cx="3092450" cy="425450"/>
            </a:xfrm>
            <a:prstGeom prst="rect">
              <a:avLst/>
            </a:prstGeom>
            <a:noFill/>
            <a:ln w="952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14" name="Suorakulmio: Pyöristetyt kulmat 13">
            <a:extLst>
              <a:ext uri="{FF2B5EF4-FFF2-40B4-BE49-F238E27FC236}">
                <a16:creationId xmlns:a16="http://schemas.microsoft.com/office/drawing/2014/main" id="{4C1BC712-91F9-7F58-2AD5-FB76F1CF093E}"/>
              </a:ext>
            </a:extLst>
          </p:cNvPr>
          <p:cNvSpPr/>
          <p:nvPr/>
        </p:nvSpPr>
        <p:spPr>
          <a:xfrm>
            <a:off x="8965247" y="6207284"/>
            <a:ext cx="2865755" cy="349250"/>
          </a:xfrm>
          <a:prstGeom prst="roundRect">
            <a:avLst/>
          </a:prstGeom>
          <a:solidFill>
            <a:srgbClr val="C8E3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Lisätietoa</a:t>
            </a:r>
            <a:r>
              <a:rPr lang="fi-FI" dirty="0"/>
              <a:t> </a:t>
            </a:r>
            <a:r>
              <a:rPr lang="fi-FI" dirty="0">
                <a:hlinkClick r:id="rId5"/>
              </a:rPr>
              <a:t>hsy.fi/</a:t>
            </a:r>
            <a:r>
              <a:rPr lang="fi-FI" dirty="0" err="1">
                <a:hlinkClick r:id="rId5"/>
              </a:rPr>
              <a:t>omahsy</a:t>
            </a:r>
            <a:endParaRPr lang="fi-FI" dirty="0"/>
          </a:p>
        </p:txBody>
      </p:sp>
      <p:sp>
        <p:nvSpPr>
          <p:cNvPr id="16" name="Nuoli: Oikea 15">
            <a:extLst>
              <a:ext uri="{FF2B5EF4-FFF2-40B4-BE49-F238E27FC236}">
                <a16:creationId xmlns:a16="http://schemas.microsoft.com/office/drawing/2014/main" id="{B2C616AA-4908-24BD-A325-2B56001D7D47}"/>
              </a:ext>
            </a:extLst>
          </p:cNvPr>
          <p:cNvSpPr/>
          <p:nvPr/>
        </p:nvSpPr>
        <p:spPr>
          <a:xfrm>
            <a:off x="7657663" y="2676525"/>
            <a:ext cx="283464" cy="29210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7901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48F00-79A0-EE92-61FC-D1E42450D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4" descr="Kuva, joka sisältää kohteen teksti, kangas, kuvio&#10;&#10;Tekoälyllä luotu sisältö voi olla virheellistä.">
            <a:extLst>
              <a:ext uri="{FF2B5EF4-FFF2-40B4-BE49-F238E27FC236}">
                <a16:creationId xmlns:a16="http://schemas.microsoft.com/office/drawing/2014/main" id="{5EFA391D-9BBA-366F-0085-26F382E63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677"/>
          <a:stretch>
            <a:fillRect/>
          </a:stretch>
        </p:blipFill>
        <p:spPr>
          <a:xfrm>
            <a:off x="0" y="0"/>
            <a:ext cx="12192000" cy="1430677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7BFCE479-4D7C-82C0-35F1-AB29767EE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723F3A5-D05E-07BD-87D6-3722D0022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183" y="395481"/>
            <a:ext cx="10313967" cy="809668"/>
          </a:xfrm>
        </p:spPr>
        <p:txBody>
          <a:bodyPr/>
          <a:lstStyle/>
          <a:p>
            <a:r>
              <a:rPr lang="fi-FI" dirty="0"/>
              <a:t>Vedenkulutuksen seuranta </a:t>
            </a:r>
            <a:r>
              <a:rPr lang="fi-FI" dirty="0" err="1"/>
              <a:t>OmaHSY:ssä</a:t>
            </a:r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836E7A7B-C123-B195-A074-926E867F9ED0}"/>
              </a:ext>
            </a:extLst>
          </p:cNvPr>
          <p:cNvSpPr txBox="1"/>
          <p:nvPr/>
        </p:nvSpPr>
        <p:spPr>
          <a:xfrm>
            <a:off x="351184" y="1722475"/>
            <a:ext cx="11485216" cy="48547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endParaRPr lang="fi-FI" sz="200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87C540B-5660-44A3-F18C-34C3D3033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079"/>
          <a:stretch>
            <a:fillRect/>
          </a:stretch>
        </p:blipFill>
        <p:spPr>
          <a:xfrm>
            <a:off x="2927751" y="1455935"/>
            <a:ext cx="9069177" cy="5217143"/>
          </a:xfrm>
          <a:prstGeom prst="rect">
            <a:avLst/>
          </a:prstGeom>
        </p:spPr>
      </p:pic>
      <p:sp>
        <p:nvSpPr>
          <p:cNvPr id="9" name="Puhekupla: Suorakulmio, kulmat pyöristettu 8">
            <a:extLst>
              <a:ext uri="{FF2B5EF4-FFF2-40B4-BE49-F238E27FC236}">
                <a16:creationId xmlns:a16="http://schemas.microsoft.com/office/drawing/2014/main" id="{FE88D28F-D14E-9EE3-4134-BDB7CF09B531}"/>
              </a:ext>
            </a:extLst>
          </p:cNvPr>
          <p:cNvSpPr/>
          <p:nvPr/>
        </p:nvSpPr>
        <p:spPr>
          <a:xfrm>
            <a:off x="288872" y="2345436"/>
            <a:ext cx="2478351" cy="2167128"/>
          </a:xfrm>
          <a:prstGeom prst="wedgeRoundRectCallout">
            <a:avLst>
              <a:gd name="adj1" fmla="val 72144"/>
              <a:gd name="adj2" fmla="val 87816"/>
              <a:gd name="adj3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Voit tarkastella vedenkulutusta jopa tunnin tarkkuudella tai vertailla vuosikulutuksia</a:t>
            </a:r>
          </a:p>
        </p:txBody>
      </p:sp>
      <p:sp>
        <p:nvSpPr>
          <p:cNvPr id="11" name="Puhekupla: Suorakulmio, kulmat pyöristettu 10">
            <a:extLst>
              <a:ext uri="{FF2B5EF4-FFF2-40B4-BE49-F238E27FC236}">
                <a16:creationId xmlns:a16="http://schemas.microsoft.com/office/drawing/2014/main" id="{90BA88A6-D85A-8233-3931-2EEE3E8AA827}"/>
              </a:ext>
            </a:extLst>
          </p:cNvPr>
          <p:cNvSpPr/>
          <p:nvPr/>
        </p:nvSpPr>
        <p:spPr>
          <a:xfrm>
            <a:off x="5343790" y="2653284"/>
            <a:ext cx="2833633" cy="2167128"/>
          </a:xfrm>
          <a:prstGeom prst="wedgeRoundRectCallout">
            <a:avLst>
              <a:gd name="adj1" fmla="val 65503"/>
              <a:gd name="adj2" fmla="val 26213"/>
              <a:gd name="adj3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i-FI" dirty="0">
                <a:solidFill>
                  <a:schemeClr val="tx1"/>
                </a:solidFill>
              </a:rPr>
              <a:t>Voit seurata vesimittarin lähettämiä hälytyksiä: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</a:rPr>
              <a:t>Jäätymisriski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</a:rPr>
              <a:t>Poikkeavan suuri kulutus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</a:rPr>
              <a:t>Jatkuva kulutus</a:t>
            </a:r>
          </a:p>
        </p:txBody>
      </p:sp>
      <p:sp>
        <p:nvSpPr>
          <p:cNvPr id="13" name="Puhekupla: Suorakulmio, kulmat pyöristettu 12">
            <a:extLst>
              <a:ext uri="{FF2B5EF4-FFF2-40B4-BE49-F238E27FC236}">
                <a16:creationId xmlns:a16="http://schemas.microsoft.com/office/drawing/2014/main" id="{C4211C4B-88F6-A4B9-C2C9-0ABB4A680782}"/>
              </a:ext>
            </a:extLst>
          </p:cNvPr>
          <p:cNvSpPr/>
          <p:nvPr/>
        </p:nvSpPr>
        <p:spPr>
          <a:xfrm>
            <a:off x="8449056" y="5402065"/>
            <a:ext cx="3387344" cy="1296270"/>
          </a:xfrm>
          <a:prstGeom prst="wedgeRoundRectCallout">
            <a:avLst>
              <a:gd name="adj1" fmla="val -26496"/>
              <a:gd name="adj2" fmla="val -80488"/>
              <a:gd name="adj3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Myöhemmin on tulossa mahdolliseksi tilata hälytykset tekstiviesti- tai sähköposti-ilmoituksina</a:t>
            </a:r>
          </a:p>
        </p:txBody>
      </p:sp>
      <p:sp>
        <p:nvSpPr>
          <p:cNvPr id="7" name="Puhekupla: Suorakulmio, kulmat pyöristettu 6">
            <a:extLst>
              <a:ext uri="{FF2B5EF4-FFF2-40B4-BE49-F238E27FC236}">
                <a16:creationId xmlns:a16="http://schemas.microsoft.com/office/drawing/2014/main" id="{3A6F9F4C-3B47-67E9-A499-286E57E53378}"/>
              </a:ext>
            </a:extLst>
          </p:cNvPr>
          <p:cNvSpPr/>
          <p:nvPr/>
        </p:nvSpPr>
        <p:spPr>
          <a:xfrm>
            <a:off x="7934143" y="395481"/>
            <a:ext cx="2650744" cy="1296270"/>
          </a:xfrm>
          <a:prstGeom prst="wedgeRoundRectCallout">
            <a:avLst>
              <a:gd name="adj1" fmla="val 24769"/>
              <a:gd name="adj2" fmla="val 71861"/>
              <a:gd name="adj3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i-FI" dirty="0">
                <a:solidFill>
                  <a:schemeClr val="tx1"/>
                </a:solidFill>
              </a:rPr>
              <a:t>Voit verrata kiinteistösi vuosikulutusarviota muihin vastaaviin kiinteistöihin</a:t>
            </a:r>
          </a:p>
        </p:txBody>
      </p:sp>
    </p:spTree>
    <p:extLst>
      <p:ext uri="{BB962C8B-B14F-4D97-AF65-F5344CB8AC3E}">
        <p14:creationId xmlns:p14="http://schemas.microsoft.com/office/powerpoint/2010/main" val="179382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 fill="hold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 fill="hold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B9DD5-AB55-3193-B70B-2A45614F0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72910E-6930-7055-5A6C-163F2761F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086" y="469741"/>
            <a:ext cx="5780314" cy="797877"/>
          </a:xfrm>
        </p:spPr>
        <p:txBody>
          <a:bodyPr anchor="t" anchorCtr="0"/>
          <a:lstStyle/>
          <a:p>
            <a:pPr algn="l"/>
            <a:r>
              <a:rPr lang="fi-FI" sz="3300" dirty="0"/>
              <a:t>Muita tapoja seurata taloyhtiön vedenkulutusta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99DF80B-37E3-2BCE-D6AF-D6756980A1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085" y="2009553"/>
            <a:ext cx="5475515" cy="4378706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fi-FI" sz="1600" b="1" dirty="0"/>
              <a:t>Oma kiinteistövesimittari HSY:n päävesimittarin jälkeen</a:t>
            </a:r>
          </a:p>
          <a:p>
            <a:pPr algn="l">
              <a:lnSpc>
                <a:spcPct val="100000"/>
              </a:lnSpc>
            </a:pPr>
            <a:r>
              <a:rPr lang="fi-FI" sz="1600" dirty="0"/>
              <a:t>Omaan mittariin voit valita tarpeisiisi parhaiten sopivan automaattisen luentaratkaisun.</a:t>
            </a:r>
          </a:p>
          <a:p>
            <a:pPr algn="l">
              <a:lnSpc>
                <a:spcPct val="100000"/>
              </a:lnSpc>
            </a:pPr>
            <a:endParaRPr lang="fi-FI" sz="1600" b="1" dirty="0"/>
          </a:p>
          <a:p>
            <a:pPr algn="l">
              <a:lnSpc>
                <a:spcPct val="100000"/>
              </a:lnSpc>
            </a:pPr>
            <a:r>
              <a:rPr lang="fi-FI" sz="1600" b="1" dirty="0"/>
              <a:t>Etäluettavien vesimittareiden impulssiluennat </a:t>
            </a:r>
            <a:r>
              <a:rPr lang="fi-FI" sz="1600" dirty="0"/>
              <a:t>(rajoitettu saatavuus)</a:t>
            </a:r>
          </a:p>
          <a:p>
            <a:pPr algn="l">
              <a:lnSpc>
                <a:spcPct val="100000"/>
              </a:lnSpc>
            </a:pPr>
            <a:r>
              <a:rPr lang="fi-FI" sz="1600" dirty="0"/>
              <a:t>Osaan HSY:n etäluettavista vesimittareista voi tilata impulssimoduulin, joka mahdollistaa impulssiluvun kiinteistön seurantajärjestelmään.</a:t>
            </a:r>
          </a:p>
          <a:p>
            <a:pPr algn="l">
              <a:lnSpc>
                <a:spcPct val="100000"/>
              </a:lnSpc>
            </a:pPr>
            <a:endParaRPr lang="fi-FI" sz="1600" b="1" dirty="0"/>
          </a:p>
          <a:p>
            <a:pPr algn="l">
              <a:lnSpc>
                <a:spcPct val="100000"/>
              </a:lnSpc>
            </a:pPr>
            <a:r>
              <a:rPr lang="fi-FI" sz="1600" b="1" dirty="0"/>
              <a:t>Etäluentadatan rajapintapalvelu </a:t>
            </a:r>
            <a:r>
              <a:rPr lang="fi-FI" sz="1600" dirty="0"/>
              <a:t>(tulossa 2027)</a:t>
            </a:r>
          </a:p>
          <a:p>
            <a:pPr algn="l"/>
            <a:r>
              <a:rPr lang="fi-FI" sz="1600" dirty="0"/>
              <a:t>Kehitämme yritysasiakkaillemme palvelua, joka mahdollistaa etäluentadatan automaattisen siirron API-rajapinnan kautta kiinteistön seurantajärjestelmään.</a:t>
            </a:r>
          </a:p>
        </p:txBody>
      </p:sp>
      <p:pic>
        <p:nvPicPr>
          <p:cNvPr id="7" name="Kuva 6" descr="Kuva, joka sisältää kohteen Grafiikka, symboli, logo, graafinen suunnittelu&#10;&#10;Tekoälyn generoima sisältö voi olla virheellistä.">
            <a:extLst>
              <a:ext uri="{FF2B5EF4-FFF2-40B4-BE49-F238E27FC236}">
                <a16:creationId xmlns:a16="http://schemas.microsoft.com/office/drawing/2014/main" id="{FE4EC9A0-7E82-664D-232C-D770BC347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868680"/>
            <a:ext cx="5120640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32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86511-6DE7-C26A-7CB5-CC1AE9246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4" descr="Kuva, joka sisältää kohteen teksti, kangas, kuvio&#10;&#10;Tekoälyllä luotu sisältö voi olla virheellistä.">
            <a:extLst>
              <a:ext uri="{FF2B5EF4-FFF2-40B4-BE49-F238E27FC236}">
                <a16:creationId xmlns:a16="http://schemas.microsoft.com/office/drawing/2014/main" id="{746F812E-1E3F-B346-763C-A2425BBF48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677"/>
          <a:stretch>
            <a:fillRect/>
          </a:stretch>
        </p:blipFill>
        <p:spPr>
          <a:xfrm>
            <a:off x="0" y="0"/>
            <a:ext cx="12192000" cy="1430677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1E529C40-33AB-C59B-EF86-3A269AD8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AA012D1-567C-984D-9BDE-1D3519CEC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183" y="395481"/>
            <a:ext cx="10313967" cy="809668"/>
          </a:xfrm>
        </p:spPr>
        <p:txBody>
          <a:bodyPr/>
          <a:lstStyle/>
          <a:p>
            <a:r>
              <a:rPr lang="fi-FI"/>
              <a:t>Etäluentasiirtymän aikataulu</a:t>
            </a:r>
          </a:p>
        </p:txBody>
      </p:sp>
      <p:sp>
        <p:nvSpPr>
          <p:cNvPr id="64" name="Ellipsi 63">
            <a:extLst>
              <a:ext uri="{FF2B5EF4-FFF2-40B4-BE49-F238E27FC236}">
                <a16:creationId xmlns:a16="http://schemas.microsoft.com/office/drawing/2014/main" id="{00416A14-6705-ED32-4EB2-774592421223}"/>
              </a:ext>
            </a:extLst>
          </p:cNvPr>
          <p:cNvSpPr/>
          <p:nvPr/>
        </p:nvSpPr>
        <p:spPr>
          <a:xfrm>
            <a:off x="6742612" y="2553092"/>
            <a:ext cx="3600000" cy="3600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6" name="Ellipsi 65">
            <a:extLst>
              <a:ext uri="{FF2B5EF4-FFF2-40B4-BE49-F238E27FC236}">
                <a16:creationId xmlns:a16="http://schemas.microsoft.com/office/drawing/2014/main" id="{5A7929F1-6FEC-92E0-0F48-E151B2C30E3F}"/>
              </a:ext>
            </a:extLst>
          </p:cNvPr>
          <p:cNvSpPr/>
          <p:nvPr/>
        </p:nvSpPr>
        <p:spPr>
          <a:xfrm>
            <a:off x="1849388" y="2553092"/>
            <a:ext cx="3600000" cy="360000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8" name="Tekstiruutu 67">
            <a:extLst>
              <a:ext uri="{FF2B5EF4-FFF2-40B4-BE49-F238E27FC236}">
                <a16:creationId xmlns:a16="http://schemas.microsoft.com/office/drawing/2014/main" id="{E0025650-94C4-1507-FD3B-008F203FD944}"/>
              </a:ext>
            </a:extLst>
          </p:cNvPr>
          <p:cNvSpPr txBox="1"/>
          <p:nvPr/>
        </p:nvSpPr>
        <p:spPr>
          <a:xfrm>
            <a:off x="2763788" y="2969497"/>
            <a:ext cx="2101932" cy="53439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pPr algn="l"/>
            <a:endParaRPr lang="fi-FI"/>
          </a:p>
        </p:txBody>
      </p:sp>
      <p:sp>
        <p:nvSpPr>
          <p:cNvPr id="70" name="Tekstiruutu 69">
            <a:extLst>
              <a:ext uri="{FF2B5EF4-FFF2-40B4-BE49-F238E27FC236}">
                <a16:creationId xmlns:a16="http://schemas.microsoft.com/office/drawing/2014/main" id="{85AC5062-8DF7-77D8-D8EB-FA0A757992E3}"/>
              </a:ext>
            </a:extLst>
          </p:cNvPr>
          <p:cNvSpPr txBox="1"/>
          <p:nvPr/>
        </p:nvSpPr>
        <p:spPr>
          <a:xfrm>
            <a:off x="2453899" y="3269764"/>
            <a:ext cx="2503809" cy="31706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pPr algn="l"/>
            <a:r>
              <a:rPr lang="fi-FI" sz="1600">
                <a:solidFill>
                  <a:schemeClr val="bg1"/>
                </a:solidFill>
              </a:rPr>
              <a:t> 88 % vedenkulutuksesta  </a:t>
            </a:r>
          </a:p>
        </p:txBody>
      </p:sp>
      <p:sp>
        <p:nvSpPr>
          <p:cNvPr id="72" name="Ellipsi 71">
            <a:extLst>
              <a:ext uri="{FF2B5EF4-FFF2-40B4-BE49-F238E27FC236}">
                <a16:creationId xmlns:a16="http://schemas.microsoft.com/office/drawing/2014/main" id="{CABC8FA0-FAFA-AB32-6EDB-FBFC8D961C02}"/>
              </a:ext>
            </a:extLst>
          </p:cNvPr>
          <p:cNvSpPr/>
          <p:nvPr/>
        </p:nvSpPr>
        <p:spPr>
          <a:xfrm>
            <a:off x="2841560" y="3795715"/>
            <a:ext cx="2160000" cy="216000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/>
              <a:t>30 000 vesimittaria</a:t>
            </a:r>
          </a:p>
        </p:txBody>
      </p:sp>
      <p:sp>
        <p:nvSpPr>
          <p:cNvPr id="74" name="Ellipsi 73">
            <a:extLst>
              <a:ext uri="{FF2B5EF4-FFF2-40B4-BE49-F238E27FC236}">
                <a16:creationId xmlns:a16="http://schemas.microsoft.com/office/drawing/2014/main" id="{2202BC14-D811-7528-E4CF-FB400C7BC24A}"/>
              </a:ext>
            </a:extLst>
          </p:cNvPr>
          <p:cNvSpPr/>
          <p:nvPr/>
        </p:nvSpPr>
        <p:spPr>
          <a:xfrm>
            <a:off x="8450074" y="4547212"/>
            <a:ext cx="1080000" cy="1080000"/>
          </a:xfrm>
          <a:prstGeom prst="ellipse">
            <a:avLst/>
          </a:prstGeom>
          <a:solidFill>
            <a:srgbClr val="A6CBE0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600"/>
          </a:p>
        </p:txBody>
      </p:sp>
      <p:pic>
        <p:nvPicPr>
          <p:cNvPr id="76" name="Kuva 75" descr="Tehdas tasaisella täytöllä">
            <a:extLst>
              <a:ext uri="{FF2B5EF4-FFF2-40B4-BE49-F238E27FC236}">
                <a16:creationId xmlns:a16="http://schemas.microsoft.com/office/drawing/2014/main" id="{764D0D91-2C34-6BC7-2492-05FEDF61EB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07160" y="3774790"/>
            <a:ext cx="914400" cy="914400"/>
          </a:xfrm>
          <a:prstGeom prst="rect">
            <a:avLst/>
          </a:prstGeom>
        </p:spPr>
      </p:pic>
      <p:sp>
        <p:nvSpPr>
          <p:cNvPr id="78" name="Tekstiruutu 77">
            <a:extLst>
              <a:ext uri="{FF2B5EF4-FFF2-40B4-BE49-F238E27FC236}">
                <a16:creationId xmlns:a16="http://schemas.microsoft.com/office/drawing/2014/main" id="{86DCFA67-D43F-4449-BC94-207920F25BAE}"/>
              </a:ext>
            </a:extLst>
          </p:cNvPr>
          <p:cNvSpPr txBox="1"/>
          <p:nvPr/>
        </p:nvSpPr>
        <p:spPr>
          <a:xfrm>
            <a:off x="7848162" y="3332267"/>
            <a:ext cx="1388899" cy="59079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pPr algn="ctr"/>
            <a:r>
              <a:rPr lang="fi-FI" sz="1600">
                <a:solidFill>
                  <a:schemeClr val="bg1"/>
                </a:solidFill>
              </a:rPr>
              <a:t> 55 000 vesimittaria</a:t>
            </a:r>
          </a:p>
        </p:txBody>
      </p:sp>
      <p:pic>
        <p:nvPicPr>
          <p:cNvPr id="80" name="Kuva 79" descr="Kaupunki tasaisella täytöllä">
            <a:extLst>
              <a:ext uri="{FF2B5EF4-FFF2-40B4-BE49-F238E27FC236}">
                <a16:creationId xmlns:a16="http://schemas.microsoft.com/office/drawing/2014/main" id="{8D8A1516-E18C-DDFC-FFB2-4B0AF0364B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05803" y="5079420"/>
            <a:ext cx="914400" cy="914400"/>
          </a:xfrm>
          <a:prstGeom prst="rect">
            <a:avLst/>
          </a:prstGeom>
        </p:spPr>
      </p:pic>
      <p:sp>
        <p:nvSpPr>
          <p:cNvPr id="82" name="Tekstiruutu 81">
            <a:extLst>
              <a:ext uri="{FF2B5EF4-FFF2-40B4-BE49-F238E27FC236}">
                <a16:creationId xmlns:a16="http://schemas.microsoft.com/office/drawing/2014/main" id="{FA1F2928-D77B-01FA-6CFB-594633FFCD3E}"/>
              </a:ext>
            </a:extLst>
          </p:cNvPr>
          <p:cNvSpPr txBox="1"/>
          <p:nvPr/>
        </p:nvSpPr>
        <p:spPr>
          <a:xfrm>
            <a:off x="1223841" y="1526282"/>
            <a:ext cx="4851094" cy="922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latin typeface="Source Sans Pro (Leipäteksti)"/>
              </a:rPr>
              <a:t>2026-2028</a:t>
            </a:r>
            <a:r>
              <a:rPr lang="fi-FI">
                <a:latin typeface="Source Sans Pro (Leipäteksti)"/>
              </a:rPr>
              <a:t> etäluettavien vesimittareiden vaihdot suurimmille vedenkuluttajille, kuten </a:t>
            </a:r>
            <a:r>
              <a:rPr lang="fi-FI" b="1">
                <a:latin typeface="Source Sans Pro (Leipäteksti)"/>
              </a:rPr>
              <a:t>kerros- ja rivitaloille</a:t>
            </a:r>
            <a:endParaRPr lang="fi-FI" sz="1800" b="1">
              <a:latin typeface="Source Sans Pro (Leipäteksti)"/>
            </a:endParaRPr>
          </a:p>
        </p:txBody>
      </p:sp>
      <p:sp>
        <p:nvSpPr>
          <p:cNvPr id="84" name="Tekstiruutu 83">
            <a:extLst>
              <a:ext uri="{FF2B5EF4-FFF2-40B4-BE49-F238E27FC236}">
                <a16:creationId xmlns:a16="http://schemas.microsoft.com/office/drawing/2014/main" id="{231D84A3-4766-EDAD-AE04-2CED8CC66F26}"/>
              </a:ext>
            </a:extLst>
          </p:cNvPr>
          <p:cNvSpPr txBox="1"/>
          <p:nvPr/>
        </p:nvSpPr>
        <p:spPr>
          <a:xfrm>
            <a:off x="6125909" y="1526282"/>
            <a:ext cx="4851094" cy="922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/>
              <a:t>2028-2031</a:t>
            </a:r>
            <a:r>
              <a:rPr lang="fi-FI"/>
              <a:t> etäluettavien vesimittareiden vaihdot pienimmille vedenkuluttajille, kuten </a:t>
            </a:r>
            <a:r>
              <a:rPr lang="fi-FI" b="1"/>
              <a:t>omakoti- ja paritaloille</a:t>
            </a:r>
          </a:p>
        </p:txBody>
      </p:sp>
      <p:sp>
        <p:nvSpPr>
          <p:cNvPr id="86" name="Tekstiruutu 85">
            <a:extLst>
              <a:ext uri="{FF2B5EF4-FFF2-40B4-BE49-F238E27FC236}">
                <a16:creationId xmlns:a16="http://schemas.microsoft.com/office/drawing/2014/main" id="{BD866736-B11A-E349-66D6-CE8697297940}"/>
              </a:ext>
            </a:extLst>
          </p:cNvPr>
          <p:cNvSpPr txBox="1"/>
          <p:nvPr/>
        </p:nvSpPr>
        <p:spPr>
          <a:xfrm>
            <a:off x="7670992" y="4920886"/>
            <a:ext cx="2503809" cy="31706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pPr algn="l"/>
            <a:r>
              <a:rPr lang="fi-FI" sz="1600">
                <a:solidFill>
                  <a:schemeClr val="bg1"/>
                </a:solidFill>
              </a:rPr>
              <a:t> 12 % vedenkulutuksesta  </a:t>
            </a:r>
          </a:p>
        </p:txBody>
      </p:sp>
      <p:pic>
        <p:nvPicPr>
          <p:cNvPr id="88" name="Kuva 87" descr="Talo tasaisella täytöllä">
            <a:extLst>
              <a:ext uri="{FF2B5EF4-FFF2-40B4-BE49-F238E27FC236}">
                <a16:creationId xmlns:a16="http://schemas.microsoft.com/office/drawing/2014/main" id="{2D327640-784C-5F90-B819-219E9F7714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25188" y="3627665"/>
            <a:ext cx="720000" cy="720000"/>
          </a:xfrm>
          <a:prstGeom prst="rect">
            <a:avLst/>
          </a:prstGeom>
        </p:spPr>
      </p:pic>
      <p:pic>
        <p:nvPicPr>
          <p:cNvPr id="90" name="Kuva 89" descr="Talo tasaisella täytöllä">
            <a:extLst>
              <a:ext uri="{FF2B5EF4-FFF2-40B4-BE49-F238E27FC236}">
                <a16:creationId xmlns:a16="http://schemas.microsoft.com/office/drawing/2014/main" id="{C8ED456E-FCA9-2D05-8FEF-A1418981E3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24680" y="3144759"/>
            <a:ext cx="720000" cy="720000"/>
          </a:xfrm>
          <a:prstGeom prst="rect">
            <a:avLst/>
          </a:prstGeom>
        </p:spPr>
      </p:pic>
      <p:pic>
        <p:nvPicPr>
          <p:cNvPr id="92" name="Kuva 91" descr="Talo tasaisella täytöllä">
            <a:extLst>
              <a:ext uri="{FF2B5EF4-FFF2-40B4-BE49-F238E27FC236}">
                <a16:creationId xmlns:a16="http://schemas.microsoft.com/office/drawing/2014/main" id="{27D67A0D-8352-382F-E29A-96D8BC5843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31456" y="3858462"/>
            <a:ext cx="720000" cy="720000"/>
          </a:xfrm>
          <a:prstGeom prst="rect">
            <a:avLst/>
          </a:prstGeom>
        </p:spPr>
      </p:pic>
      <p:pic>
        <p:nvPicPr>
          <p:cNvPr id="94" name="Kuva 93" descr="Moderni arkkitehtuuri tasaisella täytöllä">
            <a:extLst>
              <a:ext uri="{FF2B5EF4-FFF2-40B4-BE49-F238E27FC236}">
                <a16:creationId xmlns:a16="http://schemas.microsoft.com/office/drawing/2014/main" id="{AA73396E-06FE-85F5-938F-48A835179A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21560" y="3724939"/>
            <a:ext cx="720000" cy="720000"/>
          </a:xfrm>
          <a:prstGeom prst="rect">
            <a:avLst/>
          </a:prstGeom>
        </p:spPr>
      </p:pic>
      <p:sp>
        <p:nvSpPr>
          <p:cNvPr id="98" name="Tekstiruutu 97">
            <a:extLst>
              <a:ext uri="{FF2B5EF4-FFF2-40B4-BE49-F238E27FC236}">
                <a16:creationId xmlns:a16="http://schemas.microsoft.com/office/drawing/2014/main" id="{C93C0576-6344-BF6F-EEF0-22BAA889FAC0}"/>
              </a:ext>
            </a:extLst>
          </p:cNvPr>
          <p:cNvSpPr txBox="1"/>
          <p:nvPr/>
        </p:nvSpPr>
        <p:spPr>
          <a:xfrm>
            <a:off x="115780" y="6448879"/>
            <a:ext cx="11406324" cy="369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798" dirty="0"/>
              <a:t>Tarkemmat lähikuukausien asennusalueet päivittyvät nettisivuillemme </a:t>
            </a:r>
            <a:r>
              <a:rPr lang="fi-FI" sz="1798" dirty="0">
                <a:hlinkClick r:id="rId9"/>
              </a:rPr>
              <a:t>hsy.fi/</a:t>
            </a:r>
            <a:r>
              <a:rPr lang="fi-FI" sz="1798" dirty="0" err="1">
                <a:hlinkClick r:id="rId9"/>
              </a:rPr>
              <a:t>etaluenta</a:t>
            </a:r>
            <a:endParaRPr lang="fi-FI" sz="1798" dirty="0"/>
          </a:p>
        </p:txBody>
      </p:sp>
    </p:spTree>
    <p:extLst>
      <p:ext uri="{BB962C8B-B14F-4D97-AF65-F5344CB8AC3E}">
        <p14:creationId xmlns:p14="http://schemas.microsoft.com/office/powerpoint/2010/main" val="3650141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4898D-01ED-867B-28DF-D74488D12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2BE25A-7495-B8C7-BBEC-F34FAD0B4D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086" y="469741"/>
            <a:ext cx="5627914" cy="797877"/>
          </a:xfrm>
        </p:spPr>
        <p:txBody>
          <a:bodyPr anchor="t" anchorCtr="0"/>
          <a:lstStyle/>
          <a:p>
            <a:pPr algn="l"/>
            <a:r>
              <a:rPr lang="fi-FI" sz="3300" dirty="0"/>
              <a:t>Valmistautuminen vesimittarin vaihtoon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27E0195-9EB9-9FF7-1D25-30005348F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086" y="1941095"/>
            <a:ext cx="5627914" cy="4447164"/>
          </a:xfrm>
        </p:spPr>
        <p:txBody>
          <a:bodyPr/>
          <a:lstStyle/>
          <a:p>
            <a:pPr marL="342900" indent="-342900" algn="l" fontAlgn="ctr">
              <a:buFont typeface="Arial" panose="020B0604020202020204" pitchFamily="34" charset="0"/>
              <a:buChar char="•"/>
            </a:pPr>
            <a:r>
              <a:rPr lang="fi-FI" b="1" dirty="0"/>
              <a:t>Taloyhtiön edustaja varmistaa hyvissä ajoin </a:t>
            </a:r>
            <a:r>
              <a:rPr lang="fi-FI" dirty="0"/>
              <a:t>vesimittarin molemmin puolin olevien sulkujen toimivuuden ja yhteystietojen ajantasaisuuden </a:t>
            </a:r>
            <a:r>
              <a:rPr lang="fi-FI" dirty="0" err="1"/>
              <a:t>OmaHSY:ssä</a:t>
            </a:r>
            <a:endParaRPr lang="fi-FI" dirty="0"/>
          </a:p>
          <a:p>
            <a:pPr marL="342900" indent="-342900" algn="l" fontAlgn="ctr">
              <a:buFont typeface="Arial" panose="020B0604020202020204" pitchFamily="34" charset="0"/>
              <a:buChar char="•"/>
            </a:pPr>
            <a:endParaRPr lang="fi-FI" dirty="0"/>
          </a:p>
          <a:p>
            <a:pPr marL="342900" indent="-342900" algn="l" fontAlgn="ctr">
              <a:buFont typeface="Arial" panose="020B0604020202020204" pitchFamily="34" charset="0"/>
              <a:buChar char="•"/>
            </a:pPr>
            <a:r>
              <a:rPr lang="fi-FI" b="1" dirty="0"/>
              <a:t>HSY ottaa yhteyttä </a:t>
            </a:r>
            <a:r>
              <a:rPr lang="fi-FI" dirty="0"/>
              <a:t>mittarinvaihdon tullessa ajankohtaiseksi</a:t>
            </a:r>
          </a:p>
          <a:p>
            <a:pPr marL="342900" indent="-342900" algn="l" fontAlgn="ctr">
              <a:buFont typeface="Arial" panose="020B0604020202020204" pitchFamily="34" charset="0"/>
              <a:buChar char="•"/>
            </a:pPr>
            <a:endParaRPr lang="fi-FI" dirty="0"/>
          </a:p>
          <a:p>
            <a:pPr marL="342900" indent="-342900" algn="l" fontAlgn="ctr">
              <a:buFont typeface="Arial" panose="020B0604020202020204" pitchFamily="34" charset="0"/>
              <a:buChar char="•"/>
            </a:pPr>
            <a:r>
              <a:rPr lang="fi-FI" b="1" dirty="0"/>
              <a:t>Mittarinvaihdon lähestyessä taloyhtiön edustaja huolehtii</a:t>
            </a:r>
            <a:r>
              <a:rPr lang="fi-FI" dirty="0"/>
              <a:t>, että vesimittaritilassa on riittävästi työskentelytilaa ja että HSY:n asentaja pääsee sovittuna aikana vesimittaritilaan sisään</a:t>
            </a:r>
          </a:p>
          <a:p>
            <a:pPr algn="l" fontAlgn="ctr"/>
            <a:endParaRPr lang="fi-FI" dirty="0"/>
          </a:p>
        </p:txBody>
      </p:sp>
      <p:pic>
        <p:nvPicPr>
          <p:cNvPr id="7" name="Kuva 6" descr="Kuva, joka sisältää kohteen Grafiikka, symboli, logo, graafinen suunnittelu&#10;&#10;Tekoälyn generoima sisältö voi olla virheellistä.">
            <a:extLst>
              <a:ext uri="{FF2B5EF4-FFF2-40B4-BE49-F238E27FC236}">
                <a16:creationId xmlns:a16="http://schemas.microsoft.com/office/drawing/2014/main" id="{F11E7287-F342-333B-6DFA-E75F1D115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868680"/>
            <a:ext cx="5120640" cy="5120640"/>
          </a:xfrm>
          <a:prstGeom prst="rect">
            <a:avLst/>
          </a:prstGeom>
        </p:spPr>
      </p:pic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0BA4650C-CF35-8B1F-E15A-BDFFFACA96F6}"/>
              </a:ext>
            </a:extLst>
          </p:cNvPr>
          <p:cNvSpPr/>
          <p:nvPr/>
        </p:nvSpPr>
        <p:spPr>
          <a:xfrm>
            <a:off x="7375842" y="6213634"/>
            <a:ext cx="2865755" cy="349250"/>
          </a:xfrm>
          <a:prstGeom prst="roundRect">
            <a:avLst/>
          </a:prstGeom>
          <a:solidFill>
            <a:srgbClr val="C8E3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Lisätietoa</a:t>
            </a:r>
            <a:r>
              <a:rPr lang="fi-FI" dirty="0"/>
              <a:t> </a:t>
            </a:r>
            <a:r>
              <a:rPr lang="fi-FI" dirty="0">
                <a:hlinkClick r:id="rId4"/>
              </a:rPr>
              <a:t>hsy.fi/</a:t>
            </a:r>
            <a:r>
              <a:rPr lang="fi-FI" dirty="0" err="1">
                <a:hlinkClick r:id="rId4"/>
              </a:rPr>
              <a:t>etaluenta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07858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D0ADD-03BF-953B-DA23-8A7312CDA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4CFC71-B3CC-4FE0-34DE-CAA1B6571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086" y="469741"/>
            <a:ext cx="5780314" cy="797877"/>
          </a:xfrm>
        </p:spPr>
        <p:txBody>
          <a:bodyPr anchor="t" anchorCtr="0"/>
          <a:lstStyle/>
          <a:p>
            <a:pPr algn="l"/>
            <a:r>
              <a:rPr lang="fi-FI" sz="3300"/>
              <a:t>Etäluettavan vesimittarin asennuksen jälkeen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EC967A3-0ABE-69B1-474A-C0EBA6979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086" y="1941095"/>
            <a:ext cx="5627914" cy="4447164"/>
          </a:xfrm>
        </p:spPr>
        <p:txBody>
          <a:bodyPr/>
          <a:lstStyle/>
          <a:p>
            <a:pPr marL="342900" indent="-342900" algn="l" fontAlgn="ctr">
              <a:buFont typeface="Arial" panose="020B0604020202020204" pitchFamily="34" charset="0"/>
              <a:buChar char="•"/>
            </a:pPr>
            <a:r>
              <a:rPr lang="fi-FI" b="1" dirty="0"/>
              <a:t>Taloyhtiön edustaja tarkkailee vesimittaria asennuksen jälkeen</a:t>
            </a:r>
            <a:r>
              <a:rPr lang="fi-FI" dirty="0"/>
              <a:t>, mahdollisesti vuotavasta vesimittarista ilmoitetaan HSY:n vesihuollon   24 h vikapäivystykseen (09 1561 3000)</a:t>
            </a:r>
            <a:endParaRPr lang="fi-FI" b="1" dirty="0"/>
          </a:p>
          <a:p>
            <a:pPr marL="342900" indent="-342900" algn="l" fontAlgn="ctr">
              <a:buFont typeface="Arial" panose="020B0604020202020204" pitchFamily="34" charset="0"/>
              <a:buChar char="•"/>
            </a:pPr>
            <a:endParaRPr lang="fi-FI" b="1" dirty="0"/>
          </a:p>
          <a:p>
            <a:pPr marL="342900" indent="-342900" algn="l" fontAlgn="ctr">
              <a:buFont typeface="Arial" panose="020B0604020202020204" pitchFamily="34" charset="0"/>
              <a:buChar char="•"/>
            </a:pPr>
            <a:r>
              <a:rPr lang="fi-FI" b="1" dirty="0"/>
              <a:t>Mittarin päälle tai eteen ei tule asentaa tai sijoittaa mitään</a:t>
            </a:r>
            <a:r>
              <a:rPr lang="fi-FI" dirty="0"/>
              <a:t>, jotta mittarin tiedonsiirto ei vaarannu – toimiva tiedonsiirto on edellytys etäluennan onnistumiselle</a:t>
            </a:r>
          </a:p>
          <a:p>
            <a:pPr algn="l" fontAlgn="ctr"/>
            <a:endParaRPr lang="fi-FI" dirty="0"/>
          </a:p>
          <a:p>
            <a:pPr marL="342900" indent="-342900" algn="l" fontAlgn="ctr">
              <a:buFont typeface="Arial" panose="020B0604020202020204" pitchFamily="34" charset="0"/>
              <a:buChar char="•"/>
            </a:pPr>
            <a:r>
              <a:rPr lang="fi-FI" b="1" dirty="0"/>
              <a:t>Voit lopettaa vesimittarilukemien ilmoittamisen HSY:lle </a:t>
            </a:r>
            <a:r>
              <a:rPr lang="fi-FI" dirty="0"/>
              <a:t>– automaattinen laskutus käynnistyy ja vedenkulutuksen aiempaa tarkempi seuranta tulee mahdolliseksi </a:t>
            </a:r>
          </a:p>
        </p:txBody>
      </p:sp>
      <p:pic>
        <p:nvPicPr>
          <p:cNvPr id="7" name="Kuva 6" descr="Kuva, joka sisältää kohteen Grafiikka, symboli, logo, graafinen suunnittelu&#10;&#10;Tekoälyn generoima sisältö voi olla virheellistä.">
            <a:extLst>
              <a:ext uri="{FF2B5EF4-FFF2-40B4-BE49-F238E27FC236}">
                <a16:creationId xmlns:a16="http://schemas.microsoft.com/office/drawing/2014/main" id="{810BB5B6-5E72-6145-A3FE-8BF351CEE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868680"/>
            <a:ext cx="5120640" cy="5120640"/>
          </a:xfrm>
          <a:prstGeom prst="rect">
            <a:avLst/>
          </a:prstGeom>
        </p:spPr>
      </p:pic>
      <p:sp>
        <p:nvSpPr>
          <p:cNvPr id="8" name="Suorakulmio: Pyöristetyt kulmat 7">
            <a:extLst>
              <a:ext uri="{FF2B5EF4-FFF2-40B4-BE49-F238E27FC236}">
                <a16:creationId xmlns:a16="http://schemas.microsoft.com/office/drawing/2014/main" id="{3141C5A0-9DB3-4C46-B1BB-9E075FD0FC91}"/>
              </a:ext>
            </a:extLst>
          </p:cNvPr>
          <p:cNvSpPr/>
          <p:nvPr/>
        </p:nvSpPr>
        <p:spPr>
          <a:xfrm>
            <a:off x="7375842" y="6213634"/>
            <a:ext cx="2865755" cy="349250"/>
          </a:xfrm>
          <a:prstGeom prst="roundRect">
            <a:avLst/>
          </a:prstGeom>
          <a:solidFill>
            <a:srgbClr val="C8E3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Lisätietoa</a:t>
            </a:r>
            <a:r>
              <a:rPr lang="fi-FI" dirty="0"/>
              <a:t> </a:t>
            </a:r>
            <a:r>
              <a:rPr lang="fi-FI" dirty="0">
                <a:hlinkClick r:id="rId4"/>
              </a:rPr>
              <a:t>hsy.fi/</a:t>
            </a:r>
            <a:r>
              <a:rPr lang="fi-FI" dirty="0" err="1">
                <a:hlinkClick r:id="rId4"/>
              </a:rPr>
              <a:t>etaluenta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66944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Kuva 14" descr="Kuva, joka sisältää kohteen aqua, Turkoosi, kangas, muotoilu&#10;&#10;Tekoälyllä luotu sisältö voi olla virheellistä.">
            <a:extLst>
              <a:ext uri="{FF2B5EF4-FFF2-40B4-BE49-F238E27FC236}">
                <a16:creationId xmlns:a16="http://schemas.microsoft.com/office/drawing/2014/main" id="{2EC6AF8B-9095-B91E-FBF6-BDDA2D742D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0" r="11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Otsikko 11">
            <a:extLst>
              <a:ext uri="{FF2B5EF4-FFF2-40B4-BE49-F238E27FC236}">
                <a16:creationId xmlns:a16="http://schemas.microsoft.com/office/drawing/2014/main" id="{C939794B-A354-C343-4673-DD7483DCD9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Kiitos</a:t>
            </a:r>
          </a:p>
        </p:txBody>
      </p:sp>
      <p:sp>
        <p:nvSpPr>
          <p:cNvPr id="13" name="Alaotsikko 12">
            <a:extLst>
              <a:ext uri="{FF2B5EF4-FFF2-40B4-BE49-F238E27FC236}">
                <a16:creationId xmlns:a16="http://schemas.microsoft.com/office/drawing/2014/main" id="{B04704F9-8584-2BD6-A48E-8606A29A3B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Nähdään minimessuilla!</a:t>
            </a:r>
          </a:p>
        </p:txBody>
      </p:sp>
      <p:pic>
        <p:nvPicPr>
          <p:cNvPr id="16" name="Picture 8">
            <a:extLst>
              <a:ext uri="{FF2B5EF4-FFF2-40B4-BE49-F238E27FC236}">
                <a16:creationId xmlns:a16="http://schemas.microsoft.com/office/drawing/2014/main" id="{AA574A08-0097-F37A-8144-95D483389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5151" y="420739"/>
            <a:ext cx="1077944" cy="58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453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HSY">
      <a:dk1>
        <a:srgbClr val="000000"/>
      </a:dk1>
      <a:lt1>
        <a:srgbClr val="FFFFFF"/>
      </a:lt1>
      <a:dk2>
        <a:srgbClr val="2D6B67"/>
      </a:dk2>
      <a:lt2>
        <a:srgbClr val="E7E6E6"/>
      </a:lt2>
      <a:accent1>
        <a:srgbClr val="51A0A3"/>
      </a:accent1>
      <a:accent2>
        <a:srgbClr val="5A5A5A"/>
      </a:accent2>
      <a:accent3>
        <a:srgbClr val="AC85B9"/>
      </a:accent3>
      <a:accent4>
        <a:srgbClr val="4D97C2"/>
      </a:accent4>
      <a:accent5>
        <a:srgbClr val="4D936F"/>
      </a:accent5>
      <a:accent6>
        <a:srgbClr val="C75249"/>
      </a:accent6>
      <a:hlink>
        <a:srgbClr val="2D6B67"/>
      </a:hlink>
      <a:folHlink>
        <a:srgbClr val="595959"/>
      </a:folHlink>
    </a:clrScheme>
    <a:fontScheme name="HSY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Juhlavuoden-esityspohja" id="{DA85F424-271D-4984-A87F-087C2EBEAFAE}" vid="{09DC5D85-B2C7-425E-AAC5-D0F1552841C4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9237af-de6d-45a7-868b-29ea3473612c">
      <Terms xmlns="http://schemas.microsoft.com/office/infopath/2007/PartnerControls"/>
    </lcf76f155ced4ddcb4097134ff3c332f>
    <TaxCatchAll xmlns="8ea6b535-a09d-4ca4-95ed-95a421da84f4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1DC70348DF334682C1A8BC1E5F3642" ma:contentTypeVersion="19" ma:contentTypeDescription="Create a new document." ma:contentTypeScope="" ma:versionID="f11a5f823fc7989cd039bc80d9a7447f">
  <xsd:schema xmlns:xsd="http://www.w3.org/2001/XMLSchema" xmlns:xs="http://www.w3.org/2001/XMLSchema" xmlns:p="http://schemas.microsoft.com/office/2006/metadata/properties" xmlns:ns2="a19237af-de6d-45a7-868b-29ea3473612c" xmlns:ns3="8ea6b535-a09d-4ca4-95ed-95a421da84f4" targetNamespace="http://schemas.microsoft.com/office/2006/metadata/properties" ma:root="true" ma:fieldsID="f687aa3f4f2ea5bdb4d8becab9002c75" ns2:_="" ns3:_="">
    <xsd:import namespace="a19237af-de6d-45a7-868b-29ea3473612c"/>
    <xsd:import namespace="8ea6b535-a09d-4ca4-95ed-95a421da84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9237af-de6d-45a7-868b-29ea347361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f2f417d-3ba6-4fda-8fd6-81fbccefea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a6b535-a09d-4ca4-95ed-95a421da84f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b389b71-9cfa-49b1-af92-2eec1e7df0a1}" ma:internalName="TaxCatchAll" ma:showField="CatchAllData" ma:web="8ea6b535-a09d-4ca4-95ed-95a421da84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3AB224-806E-4D15-9260-3D9C7A5F60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300E19-E5FA-4FA7-B953-74DB7B76B86B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8ea6b535-a09d-4ca4-95ed-95a421da84f4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a19237af-de6d-45a7-868b-29ea3473612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7A54D36-5484-4BF1-A417-14002224BF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9237af-de6d-45a7-868b-29ea3473612c"/>
    <ds:schemaRef ds:uri="8ea6b535-a09d-4ca4-95ed-95a421da84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d5ccdeb-a00b-4db8-aed8-e40b73cd6762}" enabled="1" method="Privileged" siteId="{95b14aa0-1026-4292-a4dd-7c9396e0729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Juhlavuoden-diapohja</Template>
  <TotalTime>91</TotalTime>
  <Words>670</Words>
  <Application>Microsoft Office PowerPoint</Application>
  <PresentationFormat>Laajakuva</PresentationFormat>
  <Paragraphs>86</Paragraphs>
  <Slides>11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7" baseType="lpstr">
      <vt:lpstr>Source Sans Pro</vt:lpstr>
      <vt:lpstr>Aptos</vt:lpstr>
      <vt:lpstr>Source Sans Pro (Leipäteksti)</vt:lpstr>
      <vt:lpstr>Arial</vt:lpstr>
      <vt:lpstr>Source Sans Pro Semibold</vt:lpstr>
      <vt:lpstr>Office-teema</vt:lpstr>
      <vt:lpstr>Vedenkulutuksen etäluenta HSY:n alueella</vt:lpstr>
      <vt:lpstr>Vedenkulutuksen etäluenta</vt:lpstr>
      <vt:lpstr>Mitä etäluenta tarkoittaa taloyhtiöille?</vt:lpstr>
      <vt:lpstr>OmaHSY-asiointipalvelun käyttö taloyhtiön edustajana</vt:lpstr>
      <vt:lpstr>Ohjevideo taloyhtiön OmaHSY-kirjautumiseen</vt:lpstr>
      <vt:lpstr>Vedenkulutuksen seuranta OmaHSY:ssä</vt:lpstr>
      <vt:lpstr>Muita tapoja seurata taloyhtiön vedenkulutusta</vt:lpstr>
      <vt:lpstr>Etäluentasiirtymän aikataulu</vt:lpstr>
      <vt:lpstr>Valmistautuminen vesimittarin vaihtoon</vt:lpstr>
      <vt:lpstr>Etäluettavan vesimittarin asennuksen jälkeen</vt:lpstr>
      <vt:lpstr>Kiitos</vt:lpstr>
    </vt:vector>
  </TitlesOfParts>
  <Company>HSY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Karhunsaari Essi</dc:creator>
  <cp:lastModifiedBy>Marttila-Tornio Heikka</cp:lastModifiedBy>
  <cp:revision>3</cp:revision>
  <cp:lastPrinted>2024-02-05T13:02:43Z</cp:lastPrinted>
  <dcterms:created xsi:type="dcterms:W3CDTF">2026-08-13T06:09:35Z</dcterms:created>
  <dcterms:modified xsi:type="dcterms:W3CDTF">2026-10-27T10:17:31Z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0x010100F41DC70348DF334682C1A8BC1E5F3642</vt:lpwstr>
  </property>
  <property fmtid="{D5CDD505-2E9C-101B-9397-08002B2CF9AE}" pid="3" name="MediaServiceImageTags">
    <vt:lpwstr/>
  </property>
</Properties>
</file>