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7FFFF20C_465F8343.xml" ContentType="application/vnd.ms-powerpoint.comments+xml"/>
  <Override PartName="/ppt/comments/modernComment_7FFFF210_43DD5DA5.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147473675" r:id="rId5"/>
    <p:sldId id="2147480081" r:id="rId6"/>
    <p:sldId id="2147480076" r:id="rId7"/>
    <p:sldId id="2147480080" r:id="rId8"/>
    <p:sldId id="2147480072" r:id="rId9"/>
    <p:sldId id="2147480082" r:id="rId10"/>
    <p:sldId id="2147480079" r:id="rId11"/>
    <p:sldId id="2147480083" r:id="rId12"/>
    <p:sldId id="2147480078" r:id="rId13"/>
    <p:sldId id="2147480074" r:id="rId14"/>
    <p:sldId id="2147473730"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C3E726-0C42-CA80-5D69-D650B8893061}" name="Viinanen Jari" initials="JV" userId="S::jari.viinanen@vantaa.fi::c7ab157a-4650-476e-9cc6-e5329a5d955e" providerId="AD"/>
  <p188:author id="{3F136441-E204-558C-57FE-00B957A08A79}" name="Vuorinen Marja" initials="MV" userId="S::marja.vuorinen@vantaa.fi::8337424a-4686-4be3-ad60-cb0a5f8948ec" providerId="AD"/>
  <p188:author id="{DA138944-74B3-C4C0-A19F-59040B3E297D}" name="Saarinen Jennifer" initials="JS" userId="S::jennifer.saarinen@vantaa.fi::6379e39a-a30e-407b-8b73-7d8a18339e59" providerId="AD"/>
  <p188:author id="{828568F8-2A6E-3075-545A-A61FE31ADD37}" name="Tiira Timi" initials="TT" userId="S::timi.tiira@vantaa.fi::1a7ccd3d-9262-49ac-80b6-92c67e61371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7" dt="2026-10-29T13:12:50.480"/>
    <p1510:client id="{916003BE-CB07-41EC-8D84-4C29144D7B1A}" v="231" dt="2026-10-27T13:37:13.231"/>
    <p1510:client id="{CD2C623E-4D75-6746-301E-E45687C05DBB}" v="1" dt="2026-10-27T13:15:17.708"/>
    <p1510:client id="{DE6CA21A-ADA1-886F-1B3E-649A601C4CB0}" v="2" dt="2026-10-28T10:20:12.7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tila-Tornio Heikka" userId="S::heikka.marttila-tornio@hsy.fi::9e3da021-1539-469a-a0c1-629d67c358df" providerId="AD" clId="Web-{00000000-0000-0000-0000-000000000000}"/>
    <pc:docChg chg="modSld">
      <pc:chgData name="Marttila-Tornio Heikka" userId="S::heikka.marttila-tornio@hsy.fi::9e3da021-1539-469a-a0c1-629d67c358df" providerId="AD" clId="Web-{00000000-0000-0000-0000-000000000000}" dt="2026-10-29T13:12:13.933" v="16" actId="20577"/>
      <pc:docMkLst>
        <pc:docMk/>
      </pc:docMkLst>
      <pc:sldChg chg="modSp">
        <pc:chgData name="Marttila-Tornio Heikka" userId="S::heikka.marttila-tornio@hsy.fi::9e3da021-1539-469a-a0c1-629d67c358df" providerId="AD" clId="Web-{00000000-0000-0000-0000-000000000000}" dt="2026-10-29T13:10:56.465" v="3" actId="20577"/>
        <pc:sldMkLst>
          <pc:docMk/>
          <pc:sldMk cId="224414862" sldId="2147480078"/>
        </pc:sldMkLst>
        <pc:spChg chg="mod">
          <ac:chgData name="Marttila-Tornio Heikka" userId="S::heikka.marttila-tornio@hsy.fi::9e3da021-1539-469a-a0c1-629d67c358df" providerId="AD" clId="Web-{00000000-0000-0000-0000-000000000000}" dt="2026-10-29T13:10:56.465" v="3" actId="20577"/>
          <ac:spMkLst>
            <pc:docMk/>
            <pc:sldMk cId="224414862" sldId="2147480078"/>
            <ac:spMk id="5" creationId="{E6FCAF93-EF80-E154-4F69-1381FCB4EF12}"/>
          </ac:spMkLst>
        </pc:spChg>
      </pc:sldChg>
      <pc:sldChg chg="modSp">
        <pc:chgData name="Marttila-Tornio Heikka" userId="S::heikka.marttila-tornio@hsy.fi::9e3da021-1539-469a-a0c1-629d67c358df" providerId="AD" clId="Web-{00000000-0000-0000-0000-000000000000}" dt="2026-10-29T13:11:37.918" v="13" actId="20577"/>
        <pc:sldMkLst>
          <pc:docMk/>
          <pc:sldMk cId="381497910" sldId="2147480079"/>
        </pc:sldMkLst>
        <pc:spChg chg="mod">
          <ac:chgData name="Marttila-Tornio Heikka" userId="S::heikka.marttila-tornio@hsy.fi::9e3da021-1539-469a-a0c1-629d67c358df" providerId="AD" clId="Web-{00000000-0000-0000-0000-000000000000}" dt="2026-10-29T13:11:37.918" v="13" actId="20577"/>
          <ac:spMkLst>
            <pc:docMk/>
            <pc:sldMk cId="381497910" sldId="2147480079"/>
            <ac:spMk id="5" creationId="{497F3459-449E-947F-51C9-A1C358AB593C}"/>
          </ac:spMkLst>
        </pc:spChg>
      </pc:sldChg>
      <pc:sldChg chg="modSp">
        <pc:chgData name="Marttila-Tornio Heikka" userId="S::heikka.marttila-tornio@hsy.fi::9e3da021-1539-469a-a0c1-629d67c358df" providerId="AD" clId="Web-{00000000-0000-0000-0000-000000000000}" dt="2026-10-29T13:12:13.933" v="16" actId="20577"/>
        <pc:sldMkLst>
          <pc:docMk/>
          <pc:sldMk cId="292158252" sldId="2147480082"/>
        </pc:sldMkLst>
        <pc:spChg chg="mod">
          <ac:chgData name="Marttila-Tornio Heikka" userId="S::heikka.marttila-tornio@hsy.fi::9e3da021-1539-469a-a0c1-629d67c358df" providerId="AD" clId="Web-{00000000-0000-0000-0000-000000000000}" dt="2026-10-29T13:12:13.933" v="16" actId="20577"/>
          <ac:spMkLst>
            <pc:docMk/>
            <pc:sldMk cId="292158252" sldId="2147480082"/>
            <ac:spMk id="10" creationId="{D61D6228-6E0A-77FF-A1D2-59788E8B905C}"/>
          </ac:spMkLst>
        </pc:spChg>
      </pc:sldChg>
      <pc:sldChg chg="modSp">
        <pc:chgData name="Marttila-Tornio Heikka" userId="S::heikka.marttila-tornio@hsy.fi::9e3da021-1539-469a-a0c1-629d67c358df" providerId="AD" clId="Web-{00000000-0000-0000-0000-000000000000}" dt="2026-10-29T13:11:01.449" v="7" actId="20577"/>
        <pc:sldMkLst>
          <pc:docMk/>
          <pc:sldMk cId="2183920222" sldId="2147480083"/>
        </pc:sldMkLst>
        <pc:spChg chg="mod">
          <ac:chgData name="Marttila-Tornio Heikka" userId="S::heikka.marttila-tornio@hsy.fi::9e3da021-1539-469a-a0c1-629d67c358df" providerId="AD" clId="Web-{00000000-0000-0000-0000-000000000000}" dt="2026-10-29T13:11:01.449" v="7" actId="20577"/>
          <ac:spMkLst>
            <pc:docMk/>
            <pc:sldMk cId="2183920222" sldId="2147480083"/>
            <ac:spMk id="13" creationId="{1370E062-3513-40F3-3483-D5C06908154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vantaa.sharepoint.com/sites/NEUTRALPATH-hanke/Jaetut%20asiakirjat/WP5%20UPSCALING%20&amp;%20REPLICATION/&#214;ljyl&#228;mmitysselvitys/Selvitys/kuvaajat%20raporttii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fi-FI" sz="1800"/>
              <a:t>Vantaan</a:t>
            </a:r>
            <a:r>
              <a:rPr lang="fi-FI" sz="1800" baseline="0"/>
              <a:t> rakennusten lämmitysmuodot</a:t>
            </a:r>
            <a:endParaRPr lang="fi-FI" sz="18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pieChart>
        <c:varyColors val="1"/>
        <c:ser>
          <c:idx val="0"/>
          <c:order val="0"/>
          <c:dPt>
            <c:idx val="0"/>
            <c:bubble3D val="0"/>
            <c:spPr>
              <a:solidFill>
                <a:schemeClr val="accent6"/>
              </a:solidFill>
              <a:ln w="19050">
                <a:solidFill>
                  <a:schemeClr val="lt1"/>
                </a:solidFill>
              </a:ln>
              <a:effectLst/>
            </c:spPr>
            <c:extLst>
              <c:ext xmlns:c16="http://schemas.microsoft.com/office/drawing/2014/chart" uri="{C3380CC4-5D6E-409C-BE32-E72D297353CC}">
                <c16:uniqueId val="{00000001-ABE8-49BB-921F-B025CC3DAA14}"/>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ABE8-49BB-921F-B025CC3DAA14}"/>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ABE8-49BB-921F-B025CC3DAA14}"/>
              </c:ext>
            </c:extLst>
          </c:dPt>
          <c:dPt>
            <c:idx val="3"/>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7-ABE8-49BB-921F-B025CC3DAA14}"/>
              </c:ext>
            </c:extLst>
          </c:dPt>
          <c:dPt>
            <c:idx val="4"/>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9-ABE8-49BB-921F-B025CC3DAA14}"/>
              </c:ext>
            </c:extLst>
          </c:dPt>
          <c:dPt>
            <c:idx val="5"/>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B-ABE8-49BB-921F-B025CC3DAA14}"/>
              </c:ext>
            </c:extLst>
          </c:dPt>
          <c:dPt>
            <c:idx val="6"/>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0D-ABE8-49BB-921F-B025CC3DAA14}"/>
              </c:ext>
            </c:extLst>
          </c:dPt>
          <c:dPt>
            <c:idx val="7"/>
            <c:bubble3D val="0"/>
            <c:spPr>
              <a:solidFill>
                <a:schemeClr val="accent5">
                  <a:lumMod val="80000"/>
                  <a:lumOff val="20000"/>
                </a:schemeClr>
              </a:solidFill>
              <a:ln w="19050">
                <a:solidFill>
                  <a:schemeClr val="lt1"/>
                </a:solidFill>
              </a:ln>
              <a:effectLst/>
            </c:spPr>
            <c:extLst>
              <c:ext xmlns:c16="http://schemas.microsoft.com/office/drawing/2014/chart" uri="{C3380CC4-5D6E-409C-BE32-E72D297353CC}">
                <c16:uniqueId val="{0000000F-ABE8-49BB-921F-B025CC3DAA14}"/>
              </c:ext>
            </c:extLst>
          </c:dPt>
          <c:dLbls>
            <c:numFmt formatCode="0.0\ %"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'kaikki rakennukset lopputilanne'!$B$25:$I$25</c:f>
              <c:strCache>
                <c:ptCount val="8"/>
                <c:pt idx="0">
                  <c:v>Kauko- tai aluelämpö</c:v>
                </c:pt>
                <c:pt idx="1">
                  <c:v>Öljy, kaasu</c:v>
                </c:pt>
                <c:pt idx="2">
                  <c:v>Sähkö</c:v>
                </c:pt>
                <c:pt idx="3">
                  <c:v>Kiviihiili koksi tms.</c:v>
                </c:pt>
                <c:pt idx="4">
                  <c:v>Puu, turve</c:v>
                </c:pt>
                <c:pt idx="5">
                  <c:v>Maalämpö</c:v>
                </c:pt>
                <c:pt idx="6">
                  <c:v>muu, tuntematon</c:v>
                </c:pt>
                <c:pt idx="7">
                  <c:v>tyhjä</c:v>
                </c:pt>
              </c:strCache>
            </c:strRef>
          </c:cat>
          <c:val>
            <c:numRef>
              <c:f>'kaikki rakennukset lopputilanne'!$B$27:$I$27</c:f>
              <c:numCache>
                <c:formatCode>0.00%</c:formatCode>
                <c:ptCount val="8"/>
                <c:pt idx="0">
                  <c:v>0.27140436860894296</c:v>
                </c:pt>
                <c:pt idx="1">
                  <c:v>4.1598596236461546E-2</c:v>
                </c:pt>
                <c:pt idx="2">
                  <c:v>0.36519029466932895</c:v>
                </c:pt>
                <c:pt idx="3" formatCode="0.0\ %">
                  <c:v>3.6001694197373992E-3</c:v>
                </c:pt>
                <c:pt idx="4">
                  <c:v>4.168935681006837E-2</c:v>
                </c:pt>
                <c:pt idx="5" formatCode="0.0\ %">
                  <c:v>0.10528226538391723</c:v>
                </c:pt>
                <c:pt idx="6">
                  <c:v>1.3523325467416953E-2</c:v>
                </c:pt>
                <c:pt idx="7" formatCode="0.0\ %">
                  <c:v>0.15771162340412659</c:v>
                </c:pt>
              </c:numCache>
            </c:numRef>
          </c:val>
          <c:extLst>
            <c:ext xmlns:c16="http://schemas.microsoft.com/office/drawing/2014/chart" uri="{C3380CC4-5D6E-409C-BE32-E72D297353CC}">
              <c16:uniqueId val="{00000010-ABE8-49BB-921F-B025CC3DAA14}"/>
            </c:ext>
          </c:extLst>
        </c:ser>
        <c:dLbls>
          <c:dLblPos val="outEnd"/>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6.1136356179664703E-2"/>
          <c:y val="0.7579557751075926"/>
          <c:w val="0.86547198360298216"/>
          <c:h val="0.2252576583753070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FFF20C_465F8343.xml><?xml version="1.0" encoding="utf-8"?>
<p188:cmLst xmlns:a="http://schemas.openxmlformats.org/drawingml/2006/main" xmlns:r="http://schemas.openxmlformats.org/officeDocument/2006/relationships" xmlns:p188="http://schemas.microsoft.com/office/powerpoint/2018/8/main">
  <p188:cm id="{1377A52F-7428-46B3-BB60-305C56149799}" authorId="{828568F8-2A6E-3075-545A-A61FE31ADD37}" status="resolved" created="2026-10-14T08:14:09.833" complete="100000">
    <ac:txMkLst xmlns:ac="http://schemas.microsoft.com/office/drawing/2013/main/command">
      <pc:docMk xmlns:pc="http://schemas.microsoft.com/office/powerpoint/2013/main/command"/>
      <pc:sldMk xmlns:pc="http://schemas.microsoft.com/office/powerpoint/2013/main/command" cId="1180664643" sldId="2147480076"/>
      <ac:spMk id="4" creationId="{3EA32334-6830-5FB0-E992-18F217C22B57}"/>
      <ac:txMk cp="940">
        <ac:context len="941" hash="1287298809"/>
      </ac:txMk>
    </ac:txMkLst>
    <p188:pos x="4466166" y="3884083"/>
    <p188:txBody>
      <a:bodyPr/>
      <a:lstStyle/>
      <a:p>
        <a:r>
          <a:rPr lang="en-US"/>
          <a:t>onks tää asia, joka kannattaa erikseen mainita?</a:t>
        </a:r>
      </a:p>
    </p188:txBody>
  </p188:cm>
  <p188:cm id="{BEB581D4-26B3-47F6-9429-A16DE34D6D02}" authorId="{3F136441-E204-558C-57FE-00B957A08A79}" status="resolved" created="2026-10-20T10:42:28.531" complete="100000">
    <ac:deMkLst xmlns:ac="http://schemas.microsoft.com/office/drawing/2013/main/command">
      <pc:docMk xmlns:pc="http://schemas.microsoft.com/office/powerpoint/2013/main/command"/>
      <pc:sldMk xmlns:pc="http://schemas.microsoft.com/office/powerpoint/2013/main/command" cId="1180664643" sldId="2147480076"/>
      <ac:spMk id="4" creationId="{3EA32334-6830-5FB0-E992-18F217C22B57}"/>
    </ac:deMkLst>
    <p188:txBody>
      <a:bodyPr/>
      <a:lstStyle/>
      <a:p>
        <a:r>
          <a:rPr lang="fi-FI"/>
          <a:t>Lisäsin luontopohjaisista ratkaisuista esimerkiksi tuon kuvan, minusta tämä on hyvä mainita</a:t>
        </a:r>
      </a:p>
    </p188:txBody>
    <p188:extLst>
      <p:ext xmlns:p="http://schemas.openxmlformats.org/presentationml/2006/main" uri="{57CB4572-C831-44C2-8A1C-0ADB6CCDFE69}">
        <p223:reactions xmlns:p223="http://schemas.microsoft.com/office/powerpoint/2022/03/main">
          <p223:rxn type="👍">
            <p223:instance time="2026-10-22T07:12:13.294" authorId="{828568F8-2A6E-3075-545A-A61FE31ADD37}"/>
          </p223:rxn>
        </p223:reactions>
      </p:ext>
    </p188:extLst>
  </p188:cm>
</p188:cmLst>
</file>

<file path=ppt/comments/modernComment_7FFFF210_43DD5DA5.xml><?xml version="1.0" encoding="utf-8"?>
<p188:cmLst xmlns:a="http://schemas.openxmlformats.org/drawingml/2006/main" xmlns:r="http://schemas.openxmlformats.org/officeDocument/2006/relationships" xmlns:p188="http://schemas.microsoft.com/office/powerpoint/2018/8/main">
  <p188:cm id="{F4629696-2495-4AF3-B3FB-BEC8C7FF702D}" authorId="{828568F8-2A6E-3075-545A-A61FE31ADD37}" status="resolved" created="2026-10-14T08:14:09.833">
    <ac:txMkLst xmlns:ac="http://schemas.microsoft.com/office/drawing/2013/main/command">
      <pc:docMk xmlns:pc="http://schemas.microsoft.com/office/powerpoint/2013/main/command"/>
      <pc:sldMk xmlns:pc="http://schemas.microsoft.com/office/powerpoint/2013/main/command" cId="1138580901" sldId="2147480080"/>
      <ac:spMk id="4" creationId="{9988D881-D889-931E-A21A-2453E9302375}"/>
      <ac:txMk cp="940">
        <ac:context len="958" hash="2220726721"/>
      </ac:txMk>
    </ac:txMkLst>
    <p188:pos x="4466166" y="3884083"/>
    <p188:txBody>
      <a:bodyPr/>
      <a:lstStyle/>
      <a:p>
        <a:r>
          <a:rPr lang="en-US"/>
          <a:t>onks tää asia, joka kannattaa erikseen mainita?</a:t>
        </a:r>
      </a:p>
    </p188:txBody>
  </p188:cm>
  <p188:cm id="{9857C134-D6DA-45A6-A90B-4A76F05E96C2}" authorId="{3F136441-E204-558C-57FE-00B957A08A79}" status="resolved" created="2026-10-20T10:42:28.531">
    <ac:deMkLst xmlns:ac="http://schemas.microsoft.com/office/drawing/2013/main/command">
      <pc:docMk xmlns:pc="http://schemas.microsoft.com/office/powerpoint/2013/main/command"/>
      <pc:sldMk xmlns:pc="http://schemas.microsoft.com/office/powerpoint/2013/main/command" cId="1180664643" sldId="2147480076"/>
      <ac:spMk id="4" creationId="{3EA32334-6830-5FB0-E992-18F217C22B57}"/>
    </ac:deMkLst>
    <p188:txBody>
      <a:bodyPr/>
      <a:lstStyle/>
      <a:p>
        <a:r>
          <a:rPr lang="fi-FI"/>
          <a:t>Lisäsin luontopohjaisista ratkaisuista esimerkiksi tuon kuvan, minusta tämä on hyvä mainita</a:t>
        </a:r>
      </a:p>
    </p188:txBody>
    <p188:extLst>
      <p:ext xmlns:p="http://schemas.openxmlformats.org/presentationml/2006/main" uri="{57CB4572-C831-44C2-8A1C-0ADB6CCDFE69}">
        <p223:reactions xmlns:p223="http://schemas.microsoft.com/office/powerpoint/2022/03/main">
          <p223:rxn type="👍">
            <p223:instance time="2026-10-22T07:12:13.294" authorId="{828568F8-2A6E-3075-545A-A61FE31ADD37}"/>
          </p223:rxn>
        </p223:reactions>
      </p:ext>
    </p188:extLst>
  </p188:cm>
  <p188:cm id="{3572C7CE-0D90-4461-9380-87825D2410ED}" authorId="{3F136441-E204-558C-57FE-00B957A08A79}" status="resolved" created="2026-10-26T05:41:25.083" complete="100000">
    <ac:txMkLst xmlns:ac="http://schemas.microsoft.com/office/drawing/2013/main/command">
      <pc:docMk xmlns:pc="http://schemas.microsoft.com/office/powerpoint/2013/main/command"/>
      <pc:sldMk xmlns:pc="http://schemas.microsoft.com/office/powerpoint/2013/main/command" cId="1138580901" sldId="2147480080"/>
      <ac:spMk id="4" creationId="{9988D881-D889-931E-A21A-2453E9302375}"/>
      <ac:txMk cp="381">
        <ac:context len="504" hash="3786826339"/>
      </ac:txMk>
    </ac:txMkLst>
    <p188:pos x="5476067" y="3332135"/>
    <p188:txBody>
      <a:bodyPr/>
      <a:lstStyle/>
      <a:p>
        <a:r>
          <a:rPr lang="en-US"/>
          <a:t>Voisiko tämä olla yksinkertaisemmin näin: Puut ja muu vihreys viilentävät kaupunkia: Vantaalla tehdyssä selvityksessä (lämpösaarekeilmiö ja latvuspeittävyys) kuumimmilla alueilla oli vähemmän puustoa ja enemmän rakennettua pintaa kuin viileämmillä alueilla.
Seuraavaksi selvitetään konkreettisia keinoja kuumuuden vähentämiseen sekä sitä, miten viileät alueet ovat eri asukkaiden ja esimerkiksi päiväkotien saavutettavissa.</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5A9AC-6EC1-40D1-A337-430911B30AA2}" type="datetimeFigureOut">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FAED54-CF14-4C4A-ABB9-62ED5C661C99}" type="slidenum">
              <a:t>‹#›</a:t>
            </a:fld>
            <a:endParaRPr lang="en-US"/>
          </a:p>
        </p:txBody>
      </p:sp>
    </p:spTree>
    <p:extLst>
      <p:ext uri="{BB962C8B-B14F-4D97-AF65-F5344CB8AC3E}">
        <p14:creationId xmlns:p14="http://schemas.microsoft.com/office/powerpoint/2010/main" val="716879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fi-FI"/>
          </a:p>
        </p:txBody>
      </p:sp>
      <p:sp>
        <p:nvSpPr>
          <p:cNvPr id="3" name="Huomautusten paikkamerkki 2"/>
          <p:cNvSpPr>
            <a:spLocks noGrp="1"/>
          </p:cNvSpPr>
          <p:nvPr>
            <p:ph type="body" idx="1"/>
          </p:nvPr>
        </p:nvSpPr>
        <p:spPr>
          <a:xfrm>
            <a:off x="685800" y="4400550"/>
            <a:ext cx="5486400" cy="3600450"/>
          </a:xfrm>
          <a:prstGeom prst="rect">
            <a:avLst/>
          </a:prstGeom>
        </p:spPr>
        <p:txBody>
          <a:bodyPr/>
          <a:lstStyle/>
          <a:p>
            <a:r>
              <a:rPr lang="fi-FI"/>
              <a:t>Samat teemat jatkuu, edistystä tapahtunut, mutta vielä on kuilua tavoitteisiin</a:t>
            </a:r>
          </a:p>
        </p:txBody>
      </p:sp>
    </p:spTree>
    <p:extLst>
      <p:ext uri="{BB962C8B-B14F-4D97-AF65-F5344CB8AC3E}">
        <p14:creationId xmlns:p14="http://schemas.microsoft.com/office/powerpoint/2010/main" val="429336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29.10.2026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29.10.2026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29.10.2026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29.10.2026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29.10.2026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29.10.2026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29.10.2026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29.10.2026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29.10.2026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29.10.2026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29.10.2026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Otsikkodia 8">
    <p:bg>
      <p:bgPr>
        <a:solidFill>
          <a:srgbClr val="152B9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B8CDFF"/>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EF889E0B-2641-F162-7E81-39EE478CA4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6F883F3F-8F82-B76D-ED5E-70943FCDDF00}"/>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B8CDFF"/>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87477B05-7F87-E20F-479F-7B8010A2B22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0992F558-9AC2-97E2-0AF4-AD2D3FB937D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3377005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isältödia 7">
    <p:bg>
      <p:bgPr>
        <a:solidFill>
          <a:srgbClr val="B8CDFF">
            <a:alpha val="89804"/>
          </a:srgbClr>
        </a:solidFill>
        <a:effectLst/>
      </p:bgPr>
    </p:bg>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904BF437-682C-8403-7980-4B00516BA82C}"/>
              </a:ext>
            </a:extLst>
          </p:cNvPr>
          <p:cNvSpPr>
            <a:spLocks noGrp="1"/>
          </p:cNvSpPr>
          <p:nvPr>
            <p:ph sz="quarter" idx="10" hasCustomPrompt="1"/>
          </p:nvPr>
        </p:nvSpPr>
        <p:spPr>
          <a:xfrm>
            <a:off x="838200" y="351676"/>
            <a:ext cx="10515600" cy="417513"/>
          </a:xfrm>
        </p:spPr>
        <p:txBody>
          <a:bodyPr anchor="b"/>
          <a:lstStyle>
            <a:lvl1pPr>
              <a:buNone/>
              <a:defRPr sz="1800" b="1">
                <a:solidFill>
                  <a:srgbClr val="152B96"/>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Klikkaa vaihtaaksesi</a:t>
            </a:r>
          </a:p>
        </p:txBody>
      </p:sp>
      <p:sp>
        <p:nvSpPr>
          <p:cNvPr id="2" name="Päivämäärän paikkamerkki 6">
            <a:extLst>
              <a:ext uri="{FF2B5EF4-FFF2-40B4-BE49-F238E27FC236}">
                <a16:creationId xmlns:a16="http://schemas.microsoft.com/office/drawing/2014/main" id="{0A0CE2DD-C036-3AB7-D636-25CF815053A6}"/>
              </a:ext>
            </a:extLst>
          </p:cNvPr>
          <p:cNvSpPr>
            <a:spLocks noGrp="1"/>
          </p:cNvSpPr>
          <p:nvPr>
            <p:ph type="dt" sz="half" idx="11"/>
          </p:nvPr>
        </p:nvSpPr>
        <p:spPr>
          <a:xfrm>
            <a:off x="838200" y="6356350"/>
            <a:ext cx="2743200" cy="365125"/>
          </a:xfrm>
        </p:spPr>
        <p:txBody>
          <a:bodyPr/>
          <a:lstStyle/>
          <a:p>
            <a:endParaRPr lang="fi-FI"/>
          </a:p>
        </p:txBody>
      </p:sp>
      <p:sp>
        <p:nvSpPr>
          <p:cNvPr id="3" name="Alatunnisteen paikkamerkki 7">
            <a:extLst>
              <a:ext uri="{FF2B5EF4-FFF2-40B4-BE49-F238E27FC236}">
                <a16:creationId xmlns:a16="http://schemas.microsoft.com/office/drawing/2014/main" id="{F8B95D0C-95AF-63A6-AEE7-B536EB57953F}"/>
              </a:ext>
            </a:extLst>
          </p:cNvPr>
          <p:cNvSpPr>
            <a:spLocks noGrp="1"/>
          </p:cNvSpPr>
          <p:nvPr>
            <p:ph type="ftr" sz="quarter" idx="12"/>
          </p:nvPr>
        </p:nvSpPr>
        <p:spPr>
          <a:xfrm>
            <a:off x="4038600" y="6356350"/>
            <a:ext cx="4114800" cy="365125"/>
          </a:xfrm>
        </p:spPr>
        <p:txBody>
          <a:bodyPr/>
          <a:lstStyle/>
          <a:p>
            <a:r>
              <a:rPr lang="fi-FI"/>
              <a:t>7</a:t>
            </a:r>
          </a:p>
        </p:txBody>
      </p:sp>
      <p:sp>
        <p:nvSpPr>
          <p:cNvPr id="7" name="Title 1">
            <a:extLst>
              <a:ext uri="{FF2B5EF4-FFF2-40B4-BE49-F238E27FC236}">
                <a16:creationId xmlns:a16="http://schemas.microsoft.com/office/drawing/2014/main" id="{897308FA-A7AA-EA18-FC8F-8FEEEB87621C}"/>
              </a:ext>
            </a:extLst>
          </p:cNvPr>
          <p:cNvSpPr>
            <a:spLocks noGrp="1"/>
          </p:cNvSpPr>
          <p:nvPr>
            <p:ph type="title"/>
          </p:nvPr>
        </p:nvSpPr>
        <p:spPr>
          <a:xfrm>
            <a:off x="838200" y="769189"/>
            <a:ext cx="10515600" cy="921499"/>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4" name="Sisällön paikkamerkki 10">
            <a:extLst>
              <a:ext uri="{FF2B5EF4-FFF2-40B4-BE49-F238E27FC236}">
                <a16:creationId xmlns:a16="http://schemas.microsoft.com/office/drawing/2014/main" id="{2AA0EE4E-35AA-7AAE-078D-8532B01C778E}"/>
              </a:ext>
            </a:extLst>
          </p:cNvPr>
          <p:cNvSpPr>
            <a:spLocks noGrp="1"/>
          </p:cNvSpPr>
          <p:nvPr>
            <p:ph sz="quarter" idx="13"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8B3236DE-76CD-CEA2-E758-2261AD2EBC3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2499460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Kiitosdia 1">
    <p:spTree>
      <p:nvGrpSpPr>
        <p:cNvPr id="1" name=""/>
        <p:cNvGrpSpPr/>
        <p:nvPr/>
      </p:nvGrpSpPr>
      <p:grpSpPr>
        <a:xfrm>
          <a:off x="0" y="0"/>
          <a:ext cx="0" cy="0"/>
          <a:chOff x="0" y="0"/>
          <a:chExt cx="0" cy="0"/>
        </a:xfrm>
      </p:grpSpPr>
      <p:pic>
        <p:nvPicPr>
          <p:cNvPr id="9" name="Picture 8" descr="A person jumping in the air&#10;&#10;AI-generated content may be incorrect.">
            <a:extLst>
              <a:ext uri="{FF2B5EF4-FFF2-40B4-BE49-F238E27FC236}">
                <a16:creationId xmlns:a16="http://schemas.microsoft.com/office/drawing/2014/main" id="{8FC9237A-1F62-A6C5-CC33-CF85EE308004}"/>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3" name="Puolivapaa piirto 6">
            <a:extLst>
              <a:ext uri="{FF2B5EF4-FFF2-40B4-BE49-F238E27FC236}">
                <a16:creationId xmlns:a16="http://schemas.microsoft.com/office/drawing/2014/main" id="{FC32228E-39DB-9EF6-6224-BC45BF2A4E8E}"/>
              </a:ext>
            </a:extLst>
          </p:cNvPr>
          <p:cNvSpPr/>
          <p:nvPr/>
        </p:nvSpPr>
        <p:spPr>
          <a:xfrm>
            <a:off x="462353" y="1371600"/>
            <a:ext cx="4657693" cy="4631187"/>
          </a:xfrm>
          <a:custGeom>
            <a:avLst/>
            <a:gdLst>
              <a:gd name="connsiteX0" fmla="*/ 3302000 w 3698240"/>
              <a:gd name="connsiteY0" fmla="*/ 3220720 h 3230880"/>
              <a:gd name="connsiteX1" fmla="*/ 3698240 w 3698240"/>
              <a:gd name="connsiteY1" fmla="*/ 0 h 3230880"/>
              <a:gd name="connsiteX2" fmla="*/ 1178560 w 3698240"/>
              <a:gd name="connsiteY2" fmla="*/ 0 h 3230880"/>
              <a:gd name="connsiteX3" fmla="*/ 0 w 3698240"/>
              <a:gd name="connsiteY3" fmla="*/ 2316480 h 3230880"/>
              <a:gd name="connsiteX4" fmla="*/ 2346960 w 3698240"/>
              <a:gd name="connsiteY4" fmla="*/ 3230880 h 3230880"/>
              <a:gd name="connsiteX5" fmla="*/ 3302000 w 3698240"/>
              <a:gd name="connsiteY5" fmla="*/ 3220720 h 3230880"/>
              <a:gd name="connsiteX0" fmla="*/ 3247572 w 3698240"/>
              <a:gd name="connsiteY0" fmla="*/ 3481977 h 3481977"/>
              <a:gd name="connsiteX1" fmla="*/ 3698240 w 3698240"/>
              <a:gd name="connsiteY1" fmla="*/ 0 h 3481977"/>
              <a:gd name="connsiteX2" fmla="*/ 1178560 w 3698240"/>
              <a:gd name="connsiteY2" fmla="*/ 0 h 3481977"/>
              <a:gd name="connsiteX3" fmla="*/ 0 w 3698240"/>
              <a:gd name="connsiteY3" fmla="*/ 2316480 h 3481977"/>
              <a:gd name="connsiteX4" fmla="*/ 2346960 w 3698240"/>
              <a:gd name="connsiteY4" fmla="*/ 3230880 h 3481977"/>
              <a:gd name="connsiteX5" fmla="*/ 3247572 w 3698240"/>
              <a:gd name="connsiteY5" fmla="*/ 3481977 h 3481977"/>
              <a:gd name="connsiteX0" fmla="*/ 3247572 w 3698240"/>
              <a:gd name="connsiteY0" fmla="*/ 3481977 h 3492137"/>
              <a:gd name="connsiteX1" fmla="*/ 3698240 w 3698240"/>
              <a:gd name="connsiteY1" fmla="*/ 0 h 3492137"/>
              <a:gd name="connsiteX2" fmla="*/ 1178560 w 3698240"/>
              <a:gd name="connsiteY2" fmla="*/ 0 h 3492137"/>
              <a:gd name="connsiteX3" fmla="*/ 0 w 3698240"/>
              <a:gd name="connsiteY3" fmla="*/ 2316480 h 3492137"/>
              <a:gd name="connsiteX4" fmla="*/ 3239589 w 3698240"/>
              <a:gd name="connsiteY4" fmla="*/ 3492137 h 3492137"/>
              <a:gd name="connsiteX5" fmla="*/ 3247572 w 3698240"/>
              <a:gd name="connsiteY5" fmla="*/ 3481977 h 3492137"/>
              <a:gd name="connsiteX0" fmla="*/ 3312886 w 3698240"/>
              <a:gd name="connsiteY0" fmla="*/ 3634377 h 3634377"/>
              <a:gd name="connsiteX1" fmla="*/ 3698240 w 3698240"/>
              <a:gd name="connsiteY1" fmla="*/ 0 h 3634377"/>
              <a:gd name="connsiteX2" fmla="*/ 1178560 w 3698240"/>
              <a:gd name="connsiteY2" fmla="*/ 0 h 3634377"/>
              <a:gd name="connsiteX3" fmla="*/ 0 w 3698240"/>
              <a:gd name="connsiteY3" fmla="*/ 2316480 h 3634377"/>
              <a:gd name="connsiteX4" fmla="*/ 3239589 w 3698240"/>
              <a:gd name="connsiteY4" fmla="*/ 3492137 h 3634377"/>
              <a:gd name="connsiteX5" fmla="*/ 3312886 w 3698240"/>
              <a:gd name="connsiteY5" fmla="*/ 3634377 h 3634377"/>
              <a:gd name="connsiteX0" fmla="*/ 3312886 w 3698240"/>
              <a:gd name="connsiteY0" fmla="*/ 3634377 h 3677194"/>
              <a:gd name="connsiteX1" fmla="*/ 3698240 w 3698240"/>
              <a:gd name="connsiteY1" fmla="*/ 0 h 3677194"/>
              <a:gd name="connsiteX2" fmla="*/ 1178560 w 3698240"/>
              <a:gd name="connsiteY2" fmla="*/ 0 h 3677194"/>
              <a:gd name="connsiteX3" fmla="*/ 0 w 3698240"/>
              <a:gd name="connsiteY3" fmla="*/ 2316480 h 3677194"/>
              <a:gd name="connsiteX4" fmla="*/ 3304903 w 3698240"/>
              <a:gd name="connsiteY4" fmla="*/ 3677194 h 3677194"/>
              <a:gd name="connsiteX5" fmla="*/ 3312886 w 3698240"/>
              <a:gd name="connsiteY5" fmla="*/ 3634377 h 367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240" h="3677194">
                <a:moveTo>
                  <a:pt x="3312886" y="3634377"/>
                </a:moveTo>
                <a:lnTo>
                  <a:pt x="3698240" y="0"/>
                </a:lnTo>
                <a:lnTo>
                  <a:pt x="1178560" y="0"/>
                </a:lnTo>
                <a:lnTo>
                  <a:pt x="0" y="2316480"/>
                </a:lnTo>
                <a:lnTo>
                  <a:pt x="3304903" y="3677194"/>
                </a:lnTo>
                <a:lnTo>
                  <a:pt x="3312886" y="363437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Graphic 9">
            <a:extLst>
              <a:ext uri="{FF2B5EF4-FFF2-40B4-BE49-F238E27FC236}">
                <a16:creationId xmlns:a16="http://schemas.microsoft.com/office/drawing/2014/main" id="{69571F3F-FB98-BB45-A1FE-85AEB4DA44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580" y="855213"/>
            <a:ext cx="5134064" cy="5147574"/>
          </a:xfrm>
          <a:prstGeom prst="rect">
            <a:avLst/>
          </a:prstGeom>
        </p:spPr>
      </p:pic>
      <p:sp>
        <p:nvSpPr>
          <p:cNvPr id="11" name="Title 1">
            <a:extLst>
              <a:ext uri="{FF2B5EF4-FFF2-40B4-BE49-F238E27FC236}">
                <a16:creationId xmlns:a16="http://schemas.microsoft.com/office/drawing/2014/main" id="{CB8F2261-D478-47A9-9CD9-BB1D22967DD6}"/>
              </a:ext>
            </a:extLst>
          </p:cNvPr>
          <p:cNvSpPr>
            <a:spLocks noGrp="1"/>
          </p:cNvSpPr>
          <p:nvPr>
            <p:ph type="title" hasCustomPrompt="1"/>
          </p:nvPr>
        </p:nvSpPr>
        <p:spPr>
          <a:xfrm>
            <a:off x="1786029" y="1972637"/>
            <a:ext cx="3173597" cy="2579563"/>
          </a:xfrm>
        </p:spPr>
        <p:txBody>
          <a:bodyPr anchor="ctr"/>
          <a:lstStyle>
            <a:lvl1pPr algn="ctr">
              <a:defRPr sz="3600" b="1" i="0">
                <a:solidFill>
                  <a:srgbClr val="450099"/>
                </a:solidFill>
                <a:latin typeface="Poppins" pitchFamily="2" charset="77"/>
                <a:cs typeface="Poppins" pitchFamily="2" charset="77"/>
              </a:defRPr>
            </a:lvl1pPr>
          </a:lstStyle>
          <a:p>
            <a:r>
              <a:rPr lang="en-GB" err="1"/>
              <a:t>Tähän</a:t>
            </a:r>
            <a:r>
              <a:rPr lang="en-GB"/>
              <a:t> </a:t>
            </a:r>
            <a:r>
              <a:rPr lang="en-GB" err="1"/>
              <a:t>kiitokset</a:t>
            </a:r>
            <a:endParaRPr lang="fi-FI"/>
          </a:p>
        </p:txBody>
      </p:sp>
      <p:sp>
        <p:nvSpPr>
          <p:cNvPr id="12" name="Graphic 4">
            <a:extLst>
              <a:ext uri="{FF2B5EF4-FFF2-40B4-BE49-F238E27FC236}">
                <a16:creationId xmlns:a16="http://schemas.microsoft.com/office/drawing/2014/main" id="{FA1186E5-7FDF-342F-F338-249D3D7C26E1}"/>
              </a:ext>
            </a:extLst>
          </p:cNvPr>
          <p:cNvSpPr/>
          <p:nvPr/>
        </p:nvSpPr>
        <p:spPr>
          <a:xfrm>
            <a:off x="7682948" y="4191562"/>
            <a:ext cx="4520099" cy="2814792"/>
          </a:xfrm>
          <a:custGeom>
            <a:avLst/>
            <a:gdLst>
              <a:gd name="connsiteX0" fmla="*/ 7918155 w 7918155"/>
              <a:gd name="connsiteY0" fmla="*/ 252099 h 4930855"/>
              <a:gd name="connsiteX1" fmla="*/ 5480071 w 7918155"/>
              <a:gd name="connsiteY1" fmla="*/ 806761 h 4930855"/>
              <a:gd name="connsiteX2" fmla="*/ 5718621 w 7918155"/>
              <a:gd name="connsiteY2" fmla="*/ 1596646 h 4930855"/>
              <a:gd name="connsiteX3" fmla="*/ 2292625 w 7918155"/>
              <a:gd name="connsiteY3" fmla="*/ 1099230 h 4930855"/>
              <a:gd name="connsiteX4" fmla="*/ 2231796 w 7918155"/>
              <a:gd name="connsiteY4" fmla="*/ 3405765 h 4930855"/>
              <a:gd name="connsiteX5" fmla="*/ 139262 w 7918155"/>
              <a:gd name="connsiteY5" fmla="*/ 4019874 h 4930855"/>
              <a:gd name="connsiteX6" fmla="*/ 15040 w 7918155"/>
              <a:gd name="connsiteY6" fmla="*/ 4930856 h 49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18155" h="4930855">
                <a:moveTo>
                  <a:pt x="7918155" y="252099"/>
                </a:moveTo>
                <a:cubicBezTo>
                  <a:pt x="7097155" y="-200547"/>
                  <a:pt x="6027160" y="-60001"/>
                  <a:pt x="5480071" y="806761"/>
                </a:cubicBezTo>
                <a:cubicBezTo>
                  <a:pt x="4349065" y="2598817"/>
                  <a:pt x="6325806" y="2558818"/>
                  <a:pt x="5718621" y="1596646"/>
                </a:cubicBezTo>
                <a:cubicBezTo>
                  <a:pt x="4979885" y="425856"/>
                  <a:pt x="2991419" y="319437"/>
                  <a:pt x="2292625" y="1099230"/>
                </a:cubicBezTo>
                <a:cubicBezTo>
                  <a:pt x="1528239" y="1952231"/>
                  <a:pt x="2231796" y="3405765"/>
                  <a:pt x="2231796" y="3405765"/>
                </a:cubicBezTo>
                <a:cubicBezTo>
                  <a:pt x="2231796" y="3405765"/>
                  <a:pt x="800863" y="2516984"/>
                  <a:pt x="139262" y="4019874"/>
                </a:cubicBezTo>
                <a:cubicBezTo>
                  <a:pt x="12475" y="4307756"/>
                  <a:pt x="-24352" y="4621875"/>
                  <a:pt x="15040" y="4930856"/>
                </a:cubicBezTo>
              </a:path>
            </a:pathLst>
          </a:custGeom>
          <a:noFill/>
          <a:ln w="38100" cap="rnd">
            <a:solidFill>
              <a:srgbClr val="FFCC99"/>
            </a:solidFill>
            <a:prstDash val="solid"/>
            <a:round/>
          </a:ln>
        </p:spPr>
        <p:txBody>
          <a:bodyPr rtlCol="0" anchor="ctr"/>
          <a:lstStyle/>
          <a:p>
            <a:endParaRPr lang="fi-FI">
              <a:solidFill>
                <a:srgbClr val="FFCC99"/>
              </a:solidFill>
            </a:endParaRPr>
          </a:p>
        </p:txBody>
      </p:sp>
      <p:pic>
        <p:nvPicPr>
          <p:cNvPr id="3" name="Graphic 18">
            <a:extLst>
              <a:ext uri="{FF2B5EF4-FFF2-40B4-BE49-F238E27FC236}">
                <a16:creationId xmlns:a16="http://schemas.microsoft.com/office/drawing/2014/main" id="{57A231BC-6007-BD52-999A-BEFAAFD490E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50585" y="6008703"/>
            <a:ext cx="1860893" cy="409489"/>
          </a:xfrm>
          <a:prstGeom prst="rect">
            <a:avLst/>
          </a:prstGeom>
        </p:spPr>
      </p:pic>
    </p:spTree>
    <p:extLst>
      <p:ext uri="{BB962C8B-B14F-4D97-AF65-F5344CB8AC3E}">
        <p14:creationId xmlns:p14="http://schemas.microsoft.com/office/powerpoint/2010/main" val="420733165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uvapaikka oikea 3">
    <p:bg>
      <p:bgPr>
        <a:solidFill>
          <a:srgbClr val="B8CDFF">
            <a:alpha val="90000"/>
          </a:srgbClr>
        </a:solidFill>
        <a:effectLst/>
      </p:bgPr>
    </p:bg>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E6CA5526-CF47-ED60-90C5-0BDF3BD90009}"/>
              </a:ext>
            </a:extLst>
          </p:cNvPr>
          <p:cNvSpPr/>
          <p:nvPr userDrawn="1"/>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9" name="Rectangle 8">
            <a:extLst>
              <a:ext uri="{FF2B5EF4-FFF2-40B4-BE49-F238E27FC236}">
                <a16:creationId xmlns:a16="http://schemas.microsoft.com/office/drawing/2014/main" id="{5E1D0E87-623B-5D50-D50D-E438031EC66E}"/>
              </a:ext>
            </a:extLst>
          </p:cNvPr>
          <p:cNvSpPr/>
          <p:nvPr/>
        </p:nvSpPr>
        <p:spPr>
          <a:xfrm>
            <a:off x="6531430" y="-57358"/>
            <a:ext cx="5849020" cy="7137425"/>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 name="connsiteX0" fmla="*/ 167107 w 6028645"/>
              <a:gd name="connsiteY0" fmla="*/ 410307 h 6801552"/>
              <a:gd name="connsiteX1" fmla="*/ 6028645 w 6028645"/>
              <a:gd name="connsiteY1" fmla="*/ 0 h 6801552"/>
              <a:gd name="connsiteX2" fmla="*/ 6028645 w 6028645"/>
              <a:gd name="connsiteY2" fmla="*/ 6588857 h 6801552"/>
              <a:gd name="connsiteX3" fmla="*/ 905661 w 6028645"/>
              <a:gd name="connsiteY3" fmla="*/ 6594719 h 6801552"/>
              <a:gd name="connsiteX4" fmla="*/ 0 w 6028645"/>
              <a:gd name="connsiteY4" fmla="*/ 6801552 h 6801552"/>
              <a:gd name="connsiteX5" fmla="*/ 167107 w 6028645"/>
              <a:gd name="connsiteY5" fmla="*/ 410307 h 6801552"/>
              <a:gd name="connsiteX0" fmla="*/ 167107 w 6028645"/>
              <a:gd name="connsiteY0" fmla="*/ 410307 h 6801552"/>
              <a:gd name="connsiteX1" fmla="*/ 6028645 w 6028645"/>
              <a:gd name="connsiteY1" fmla="*/ 0 h 6801552"/>
              <a:gd name="connsiteX2" fmla="*/ 6028645 w 6028645"/>
              <a:gd name="connsiteY2" fmla="*/ 6588857 h 6801552"/>
              <a:gd name="connsiteX3" fmla="*/ 3402317 w 6028645"/>
              <a:gd name="connsiteY3" fmla="*/ 6264036 h 6801552"/>
              <a:gd name="connsiteX4" fmla="*/ 0 w 6028645"/>
              <a:gd name="connsiteY4" fmla="*/ 6801552 h 6801552"/>
              <a:gd name="connsiteX5" fmla="*/ 167107 w 6028645"/>
              <a:gd name="connsiteY5" fmla="*/ 410307 h 6801552"/>
              <a:gd name="connsiteX0" fmla="*/ 167107 w 6028645"/>
              <a:gd name="connsiteY0" fmla="*/ 410307 h 7239551"/>
              <a:gd name="connsiteX1" fmla="*/ 6028645 w 6028645"/>
              <a:gd name="connsiteY1" fmla="*/ 0 h 7239551"/>
              <a:gd name="connsiteX2" fmla="*/ 6028645 w 6028645"/>
              <a:gd name="connsiteY2" fmla="*/ 6588857 h 7239551"/>
              <a:gd name="connsiteX3" fmla="*/ 1765437 w 6028645"/>
              <a:gd name="connsiteY3" fmla="*/ 7239551 h 7239551"/>
              <a:gd name="connsiteX4" fmla="*/ 0 w 6028645"/>
              <a:gd name="connsiteY4" fmla="*/ 6801552 h 7239551"/>
              <a:gd name="connsiteX5" fmla="*/ 167107 w 6028645"/>
              <a:gd name="connsiteY5" fmla="*/ 410307 h 7239551"/>
              <a:gd name="connsiteX0" fmla="*/ 167107 w 6028645"/>
              <a:gd name="connsiteY0" fmla="*/ 410307 h 7239551"/>
              <a:gd name="connsiteX1" fmla="*/ 6028645 w 6028645"/>
              <a:gd name="connsiteY1" fmla="*/ 0 h 7239551"/>
              <a:gd name="connsiteX2" fmla="*/ 6012111 w 6028645"/>
              <a:gd name="connsiteY2" fmla="*/ 7167553 h 7239551"/>
              <a:gd name="connsiteX3" fmla="*/ 1765437 w 6028645"/>
              <a:gd name="connsiteY3" fmla="*/ 7239551 h 7239551"/>
              <a:gd name="connsiteX4" fmla="*/ 0 w 6028645"/>
              <a:gd name="connsiteY4" fmla="*/ 6801552 h 7239551"/>
              <a:gd name="connsiteX5" fmla="*/ 167107 w 6028645"/>
              <a:gd name="connsiteY5" fmla="*/ 410307 h 7239551"/>
              <a:gd name="connsiteX0" fmla="*/ 0 w 6291427"/>
              <a:gd name="connsiteY0" fmla="*/ 0 h 7738622"/>
              <a:gd name="connsiteX1" fmla="*/ 6291427 w 6291427"/>
              <a:gd name="connsiteY1" fmla="*/ 499071 h 7738622"/>
              <a:gd name="connsiteX2" fmla="*/ 6274893 w 6291427"/>
              <a:gd name="connsiteY2" fmla="*/ 7666624 h 7738622"/>
              <a:gd name="connsiteX3" fmla="*/ 2028219 w 6291427"/>
              <a:gd name="connsiteY3" fmla="*/ 7738622 h 7738622"/>
              <a:gd name="connsiteX4" fmla="*/ 262782 w 6291427"/>
              <a:gd name="connsiteY4" fmla="*/ 7300623 h 7738622"/>
              <a:gd name="connsiteX5" fmla="*/ 0 w 6291427"/>
              <a:gd name="connsiteY5" fmla="*/ 0 h 7738622"/>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62782 w 6275019"/>
              <a:gd name="connsiteY4" fmla="*/ 7314110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2428754 w 6275019"/>
              <a:gd name="connsiteY4" fmla="*/ 6933826 h 7752109"/>
              <a:gd name="connsiteX5" fmla="*/ 0 w 6275019"/>
              <a:gd name="connsiteY5" fmla="*/ 13487 h 7752109"/>
              <a:gd name="connsiteX0" fmla="*/ 0 w 6275019"/>
              <a:gd name="connsiteY0" fmla="*/ 13487 h 7752109"/>
              <a:gd name="connsiteX1" fmla="*/ 6109551 w 6275019"/>
              <a:gd name="connsiteY1" fmla="*/ 0 h 7752109"/>
              <a:gd name="connsiteX2" fmla="*/ 6274893 w 6275019"/>
              <a:gd name="connsiteY2" fmla="*/ 7680111 h 7752109"/>
              <a:gd name="connsiteX3" fmla="*/ 2028219 w 6275019"/>
              <a:gd name="connsiteY3" fmla="*/ 7752109 h 7752109"/>
              <a:gd name="connsiteX4" fmla="*/ 0 w 6275019"/>
              <a:gd name="connsiteY4" fmla="*/ 13487 h 7752109"/>
              <a:gd name="connsiteX0" fmla="*/ 0 w 6275019"/>
              <a:gd name="connsiteY0" fmla="*/ 13487 h 7680111"/>
              <a:gd name="connsiteX1" fmla="*/ 6109551 w 6275019"/>
              <a:gd name="connsiteY1" fmla="*/ 0 h 7680111"/>
              <a:gd name="connsiteX2" fmla="*/ 6274893 w 6275019"/>
              <a:gd name="connsiteY2" fmla="*/ 7680111 h 7680111"/>
              <a:gd name="connsiteX3" fmla="*/ 1780207 w 6275019"/>
              <a:gd name="connsiteY3" fmla="*/ 7669438 h 7680111"/>
              <a:gd name="connsiteX4" fmla="*/ 0 w 6275019"/>
              <a:gd name="connsiteY4" fmla="*/ 13487 h 7680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5019" h="7680111">
                <a:moveTo>
                  <a:pt x="0" y="13487"/>
                </a:moveTo>
                <a:lnTo>
                  <a:pt x="6109551" y="0"/>
                </a:lnTo>
                <a:cubicBezTo>
                  <a:pt x="6104040" y="2389184"/>
                  <a:pt x="6280404" y="5290927"/>
                  <a:pt x="6274893" y="7680111"/>
                </a:cubicBezTo>
                <a:lnTo>
                  <a:pt x="1780207" y="7669438"/>
                </a:lnTo>
                <a:lnTo>
                  <a:pt x="0" y="1348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6096000" y="-15594"/>
            <a:ext cx="6173016" cy="7036880"/>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 name="connsiteX0" fmla="*/ 1207844 w 6412523"/>
              <a:gd name="connsiteY0" fmla="*/ 0 h 7200620"/>
              <a:gd name="connsiteX1" fmla="*/ 6412523 w 6412523"/>
              <a:gd name="connsiteY1" fmla="*/ 726831 h 7200620"/>
              <a:gd name="connsiteX2" fmla="*/ 6389077 w 6412523"/>
              <a:gd name="connsiteY2" fmla="*/ 6577134 h 7200620"/>
              <a:gd name="connsiteX3" fmla="*/ 2157475 w 6412523"/>
              <a:gd name="connsiteY3" fmla="*/ 7200620 h 7200620"/>
              <a:gd name="connsiteX4" fmla="*/ 0 w 6412523"/>
              <a:gd name="connsiteY4" fmla="*/ 4232519 h 7200620"/>
              <a:gd name="connsiteX5" fmla="*/ 1207844 w 6412523"/>
              <a:gd name="connsiteY5" fmla="*/ 0 h 7200620"/>
              <a:gd name="connsiteX0" fmla="*/ 1207844 w 6412523"/>
              <a:gd name="connsiteY0" fmla="*/ 0 h 7200620"/>
              <a:gd name="connsiteX1" fmla="*/ 6412523 w 6412523"/>
              <a:gd name="connsiteY1" fmla="*/ 726831 h 7200620"/>
              <a:gd name="connsiteX2" fmla="*/ 6389078 w 6412523"/>
              <a:gd name="connsiteY2" fmla="*/ 7172363 h 7200620"/>
              <a:gd name="connsiteX3" fmla="*/ 2157475 w 6412523"/>
              <a:gd name="connsiteY3" fmla="*/ 7200620 h 7200620"/>
              <a:gd name="connsiteX4" fmla="*/ 0 w 6412523"/>
              <a:gd name="connsiteY4" fmla="*/ 4232519 h 7200620"/>
              <a:gd name="connsiteX5" fmla="*/ 1207844 w 6412523"/>
              <a:gd name="connsiteY5" fmla="*/ 0 h 7200620"/>
              <a:gd name="connsiteX0" fmla="*/ 744888 w 6412523"/>
              <a:gd name="connsiteY0" fmla="*/ 0 h 7746246"/>
              <a:gd name="connsiteX1" fmla="*/ 6412523 w 6412523"/>
              <a:gd name="connsiteY1" fmla="*/ 1272457 h 7746246"/>
              <a:gd name="connsiteX2" fmla="*/ 6389078 w 6412523"/>
              <a:gd name="connsiteY2" fmla="*/ 7717989 h 7746246"/>
              <a:gd name="connsiteX3" fmla="*/ 2157475 w 6412523"/>
              <a:gd name="connsiteY3" fmla="*/ 7746246 h 7746246"/>
              <a:gd name="connsiteX4" fmla="*/ 0 w 6412523"/>
              <a:gd name="connsiteY4" fmla="*/ 4778145 h 7746246"/>
              <a:gd name="connsiteX5" fmla="*/ 744888 w 6412523"/>
              <a:gd name="connsiteY5" fmla="*/ 0 h 7746246"/>
              <a:gd name="connsiteX0" fmla="*/ 744888 w 6389113"/>
              <a:gd name="connsiteY0" fmla="*/ 672 h 7746918"/>
              <a:gd name="connsiteX1" fmla="*/ 5106325 w 6389113"/>
              <a:gd name="connsiteY1" fmla="*/ 0 h 7746918"/>
              <a:gd name="connsiteX2" fmla="*/ 6389078 w 6389113"/>
              <a:gd name="connsiteY2" fmla="*/ 7718661 h 7746918"/>
              <a:gd name="connsiteX3" fmla="*/ 2157475 w 6389113"/>
              <a:gd name="connsiteY3" fmla="*/ 7746918 h 7746918"/>
              <a:gd name="connsiteX4" fmla="*/ 0 w 6389113"/>
              <a:gd name="connsiteY4" fmla="*/ 4778817 h 7746918"/>
              <a:gd name="connsiteX5" fmla="*/ 744888 w 6389113"/>
              <a:gd name="connsiteY5" fmla="*/ 672 h 7746918"/>
              <a:gd name="connsiteX0" fmla="*/ 744888 w 6389114"/>
              <a:gd name="connsiteY0" fmla="*/ 672 h 7746918"/>
              <a:gd name="connsiteX1" fmla="*/ 5106325 w 6389114"/>
              <a:gd name="connsiteY1" fmla="*/ 0 h 7746918"/>
              <a:gd name="connsiteX2" fmla="*/ 6389078 w 6389114"/>
              <a:gd name="connsiteY2" fmla="*/ 7718661 h 7746918"/>
              <a:gd name="connsiteX3" fmla="*/ 2157475 w 6389114"/>
              <a:gd name="connsiteY3" fmla="*/ 7746918 h 7746918"/>
              <a:gd name="connsiteX4" fmla="*/ 0 w 6389114"/>
              <a:gd name="connsiteY4" fmla="*/ 4778817 h 7746918"/>
              <a:gd name="connsiteX5" fmla="*/ 744888 w 6389114"/>
              <a:gd name="connsiteY5" fmla="*/ 672 h 7746918"/>
              <a:gd name="connsiteX0" fmla="*/ 1323583 w 6967809"/>
              <a:gd name="connsiteY0" fmla="*/ 672 h 7746918"/>
              <a:gd name="connsiteX1" fmla="*/ 5685020 w 6967809"/>
              <a:gd name="connsiteY1" fmla="*/ 0 h 7746918"/>
              <a:gd name="connsiteX2" fmla="*/ 6967773 w 6967809"/>
              <a:gd name="connsiteY2" fmla="*/ 7718661 h 7746918"/>
              <a:gd name="connsiteX3" fmla="*/ 2736170 w 6967809"/>
              <a:gd name="connsiteY3" fmla="*/ 7746918 h 7746918"/>
              <a:gd name="connsiteX4" fmla="*/ 0 w 6967809"/>
              <a:gd name="connsiteY4" fmla="*/ 7622690 h 7746918"/>
              <a:gd name="connsiteX5" fmla="*/ 1323583 w 6967809"/>
              <a:gd name="connsiteY5" fmla="*/ 672 h 7746918"/>
              <a:gd name="connsiteX0" fmla="*/ 1323583 w 6967809"/>
              <a:gd name="connsiteY0" fmla="*/ 672 h 7718661"/>
              <a:gd name="connsiteX1" fmla="*/ 5685020 w 6967809"/>
              <a:gd name="connsiteY1" fmla="*/ 0 h 7718661"/>
              <a:gd name="connsiteX2" fmla="*/ 6967773 w 6967809"/>
              <a:gd name="connsiteY2" fmla="*/ 7718661 h 7718661"/>
              <a:gd name="connsiteX3" fmla="*/ 6704365 w 6967809"/>
              <a:gd name="connsiteY3" fmla="*/ 6672198 h 7718661"/>
              <a:gd name="connsiteX4" fmla="*/ 0 w 6967809"/>
              <a:gd name="connsiteY4" fmla="*/ 7622690 h 7718661"/>
              <a:gd name="connsiteX5" fmla="*/ 1323583 w 6967809"/>
              <a:gd name="connsiteY5" fmla="*/ 672 h 7718661"/>
              <a:gd name="connsiteX0" fmla="*/ 1323583 w 6719805"/>
              <a:gd name="connsiteY0" fmla="*/ 83834 h 7706253"/>
              <a:gd name="connsiteX1" fmla="*/ 5685020 w 6719805"/>
              <a:gd name="connsiteY1" fmla="*/ 83162 h 7706253"/>
              <a:gd name="connsiteX2" fmla="*/ 6719761 w 6719805"/>
              <a:gd name="connsiteY2" fmla="*/ 1403109 h 7706253"/>
              <a:gd name="connsiteX3" fmla="*/ 6704365 w 6719805"/>
              <a:gd name="connsiteY3" fmla="*/ 6755360 h 7706253"/>
              <a:gd name="connsiteX4" fmla="*/ 0 w 6719805"/>
              <a:gd name="connsiteY4" fmla="*/ 7705852 h 7706253"/>
              <a:gd name="connsiteX5" fmla="*/ 1323583 w 6719805"/>
              <a:gd name="connsiteY5" fmla="*/ 83834 h 7706253"/>
              <a:gd name="connsiteX0" fmla="*/ 1323583 w 6719761"/>
              <a:gd name="connsiteY0" fmla="*/ 672 h 7623092"/>
              <a:gd name="connsiteX1" fmla="*/ 5685020 w 6719761"/>
              <a:gd name="connsiteY1" fmla="*/ 0 h 7623092"/>
              <a:gd name="connsiteX2" fmla="*/ 6719761 w 6719761"/>
              <a:gd name="connsiteY2" fmla="*/ 1319947 h 7623092"/>
              <a:gd name="connsiteX3" fmla="*/ 6704365 w 6719761"/>
              <a:gd name="connsiteY3" fmla="*/ 6672198 h 7623092"/>
              <a:gd name="connsiteX4" fmla="*/ 0 w 6719761"/>
              <a:gd name="connsiteY4" fmla="*/ 7622690 h 7623092"/>
              <a:gd name="connsiteX5" fmla="*/ 1323583 w 6719761"/>
              <a:gd name="connsiteY5" fmla="*/ 672 h 7623092"/>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35388"/>
              <a:gd name="connsiteX1" fmla="*/ 5685020 w 6719761"/>
              <a:gd name="connsiteY1" fmla="*/ 0 h 8135388"/>
              <a:gd name="connsiteX2" fmla="*/ 6719761 w 6719761"/>
              <a:gd name="connsiteY2" fmla="*/ 1319947 h 8135388"/>
              <a:gd name="connsiteX3" fmla="*/ 6704365 w 6719761"/>
              <a:gd name="connsiteY3" fmla="*/ 6672198 h 8135388"/>
              <a:gd name="connsiteX4" fmla="*/ 1978670 w 6719761"/>
              <a:gd name="connsiteY4" fmla="*/ 7353971 h 8135388"/>
              <a:gd name="connsiteX5" fmla="*/ 0 w 6719761"/>
              <a:gd name="connsiteY5" fmla="*/ 7622690 h 8135388"/>
              <a:gd name="connsiteX6" fmla="*/ 1323583 w 6719761"/>
              <a:gd name="connsiteY6" fmla="*/ 672 h 8135388"/>
              <a:gd name="connsiteX0" fmla="*/ 1323583 w 6719761"/>
              <a:gd name="connsiteY0" fmla="*/ 672 h 8196403"/>
              <a:gd name="connsiteX1" fmla="*/ 5685020 w 6719761"/>
              <a:gd name="connsiteY1" fmla="*/ 0 h 8196403"/>
              <a:gd name="connsiteX2" fmla="*/ 6719761 w 6719761"/>
              <a:gd name="connsiteY2" fmla="*/ 1319947 h 8196403"/>
              <a:gd name="connsiteX3" fmla="*/ 6704365 w 6719761"/>
              <a:gd name="connsiteY3" fmla="*/ 6672198 h 8196403"/>
              <a:gd name="connsiteX4" fmla="*/ 2139330 w 6719761"/>
              <a:gd name="connsiteY4" fmla="*/ 7594960 h 8196403"/>
              <a:gd name="connsiteX5" fmla="*/ 0 w 6719761"/>
              <a:gd name="connsiteY5" fmla="*/ 7622690 h 8196403"/>
              <a:gd name="connsiteX6" fmla="*/ 1323583 w 6719761"/>
              <a:gd name="connsiteY6" fmla="*/ 672 h 8196403"/>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8159794"/>
              <a:gd name="connsiteX1" fmla="*/ 5685020 w 6719761"/>
              <a:gd name="connsiteY1" fmla="*/ 0 h 8159794"/>
              <a:gd name="connsiteX2" fmla="*/ 6719761 w 6719761"/>
              <a:gd name="connsiteY2" fmla="*/ 1319947 h 8159794"/>
              <a:gd name="connsiteX3" fmla="*/ 6704365 w 6719761"/>
              <a:gd name="connsiteY3" fmla="*/ 6672198 h 8159794"/>
              <a:gd name="connsiteX4" fmla="*/ 2139330 w 6719761"/>
              <a:gd name="connsiteY4" fmla="*/ 7594960 h 8159794"/>
              <a:gd name="connsiteX5" fmla="*/ 0 w 6719761"/>
              <a:gd name="connsiteY5" fmla="*/ 7622690 h 8159794"/>
              <a:gd name="connsiteX6" fmla="*/ 1323583 w 6719761"/>
              <a:gd name="connsiteY6" fmla="*/ 672 h 8159794"/>
              <a:gd name="connsiteX0" fmla="*/ 1323583 w 6719761"/>
              <a:gd name="connsiteY0" fmla="*/ 672 h 7622689"/>
              <a:gd name="connsiteX1" fmla="*/ 5685020 w 6719761"/>
              <a:gd name="connsiteY1" fmla="*/ 0 h 7622689"/>
              <a:gd name="connsiteX2" fmla="*/ 6719761 w 6719761"/>
              <a:gd name="connsiteY2" fmla="*/ 1319947 h 7622689"/>
              <a:gd name="connsiteX3" fmla="*/ 6704365 w 6719761"/>
              <a:gd name="connsiteY3" fmla="*/ 6672198 h 7622689"/>
              <a:gd name="connsiteX4" fmla="*/ 2139330 w 6719761"/>
              <a:gd name="connsiteY4" fmla="*/ 7594960 h 7622689"/>
              <a:gd name="connsiteX5" fmla="*/ 0 w 6719761"/>
              <a:gd name="connsiteY5" fmla="*/ 7622690 h 7622689"/>
              <a:gd name="connsiteX6" fmla="*/ 1323583 w 6719761"/>
              <a:gd name="connsiteY6" fmla="*/ 672 h 7622689"/>
              <a:gd name="connsiteX0" fmla="*/ 1323583 w 6719761"/>
              <a:gd name="connsiteY0" fmla="*/ 672 h 7622690"/>
              <a:gd name="connsiteX1" fmla="*/ 5685020 w 6719761"/>
              <a:gd name="connsiteY1" fmla="*/ 0 h 7622690"/>
              <a:gd name="connsiteX2" fmla="*/ 6719761 w 6719761"/>
              <a:gd name="connsiteY2" fmla="*/ 1319947 h 7622690"/>
              <a:gd name="connsiteX3" fmla="*/ 6704365 w 6719761"/>
              <a:gd name="connsiteY3" fmla="*/ 6672198 h 7622690"/>
              <a:gd name="connsiteX4" fmla="*/ 2139330 w 6719761"/>
              <a:gd name="connsiteY4" fmla="*/ 7594960 h 7622690"/>
              <a:gd name="connsiteX5" fmla="*/ 0 w 6719761"/>
              <a:gd name="connsiteY5" fmla="*/ 7622690 h 7622690"/>
              <a:gd name="connsiteX6" fmla="*/ 1323583 w 6719761"/>
              <a:gd name="connsiteY6" fmla="*/ 672 h 7622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19761" h="7622690">
                <a:moveTo>
                  <a:pt x="1323583" y="672"/>
                </a:moveTo>
                <a:lnTo>
                  <a:pt x="5685020" y="0"/>
                </a:lnTo>
                <a:lnTo>
                  <a:pt x="6719761" y="1319947"/>
                </a:lnTo>
                <a:lnTo>
                  <a:pt x="6704365" y="6672198"/>
                </a:lnTo>
                <a:lnTo>
                  <a:pt x="2139330" y="7594960"/>
                </a:lnTo>
                <a:cubicBezTo>
                  <a:pt x="2164402" y="7592716"/>
                  <a:pt x="1126691" y="7616519"/>
                  <a:pt x="0" y="7622690"/>
                </a:cubicBezTo>
                <a:lnTo>
                  <a:pt x="1323583" y="672"/>
                </a:lnTo>
                <a:close/>
              </a:path>
            </a:pathLst>
          </a:custGeom>
        </p:spPr>
        <p:txBody>
          <a:bodyPr/>
          <a:lstStyle/>
          <a:p>
            <a:endParaRPr lang="en-FI"/>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838200" y="604219"/>
            <a:ext cx="5146366" cy="1325563"/>
          </a:xfrm>
          <a:prstGeom prst="rect">
            <a:avLst/>
          </a:prstGeom>
        </p:spPr>
        <p:txBody>
          <a:bodyPr vert="horz" lIns="90000" tIns="45720" rIns="91440" bIns="45720" rtlCol="0" anchor="t" anchorCtr="0">
            <a:noAutofit/>
          </a:bodyPr>
          <a:lstStyle>
            <a:lvl1pPr>
              <a:defRPr sz="4400" b="1">
                <a:solidFill>
                  <a:srgbClr val="152B96"/>
                </a:solidFill>
              </a:defRPr>
            </a:lvl1pPr>
          </a:lstStyle>
          <a:p>
            <a:endParaRPr lang="en-FI"/>
          </a:p>
        </p:txBody>
      </p:sp>
      <p:sp>
        <p:nvSpPr>
          <p:cNvPr id="3" name="Päivämäärän paikkamerkki 2">
            <a:extLst>
              <a:ext uri="{FF2B5EF4-FFF2-40B4-BE49-F238E27FC236}">
                <a16:creationId xmlns:a16="http://schemas.microsoft.com/office/drawing/2014/main" id="{BA1E6262-0E2E-AB34-C3A7-FB402E9134A2}"/>
              </a:ext>
            </a:extLst>
          </p:cNvPr>
          <p:cNvSpPr>
            <a:spLocks noGrp="1"/>
          </p:cNvSpPr>
          <p:nvPr>
            <p:ph type="dt" sz="half" idx="12"/>
          </p:nvPr>
        </p:nvSpPr>
        <p:spPr/>
        <p:txBody>
          <a:bodyPr/>
          <a:lstStyle/>
          <a:p>
            <a:endParaRPr lang="fi-FI"/>
          </a:p>
        </p:txBody>
      </p:sp>
      <p:sp>
        <p:nvSpPr>
          <p:cNvPr id="4" name="Alatunnisteen paikkamerkki 3">
            <a:extLst>
              <a:ext uri="{FF2B5EF4-FFF2-40B4-BE49-F238E27FC236}">
                <a16:creationId xmlns:a16="http://schemas.microsoft.com/office/drawing/2014/main" id="{00D5DA0C-38A4-8099-750A-1F751525CA37}"/>
              </a:ext>
            </a:extLst>
          </p:cNvPr>
          <p:cNvSpPr>
            <a:spLocks noGrp="1"/>
          </p:cNvSpPr>
          <p:nvPr>
            <p:ph type="ftr" sz="quarter" idx="13"/>
          </p:nvPr>
        </p:nvSpPr>
        <p:spPr/>
        <p:txBody>
          <a:bodyPr/>
          <a:lstStyle/>
          <a:p>
            <a:r>
              <a:rPr lang="fi-FI"/>
              <a:t>7</a:t>
            </a:r>
          </a:p>
        </p:txBody>
      </p:sp>
      <p:sp>
        <p:nvSpPr>
          <p:cNvPr id="6" name="Sisällön paikkamerkki 10">
            <a:extLst>
              <a:ext uri="{FF2B5EF4-FFF2-40B4-BE49-F238E27FC236}">
                <a16:creationId xmlns:a16="http://schemas.microsoft.com/office/drawing/2014/main" id="{BE7B79FD-E28D-4AA7-31FB-62F08FFABC26}"/>
              </a:ext>
            </a:extLst>
          </p:cNvPr>
          <p:cNvSpPr>
            <a:spLocks noGrp="1"/>
          </p:cNvSpPr>
          <p:nvPr>
            <p:ph sz="quarter" idx="14" hasCustomPrompt="1"/>
          </p:nvPr>
        </p:nvSpPr>
        <p:spPr>
          <a:xfrm>
            <a:off x="838200" y="2113935"/>
            <a:ext cx="5146366" cy="4063028"/>
          </a:xfrm>
        </p:spPr>
        <p:txBody>
          <a:bodyPr/>
          <a:lstStyle>
            <a:lvl1pPr>
              <a:spcAft>
                <a:spcPts val="600"/>
              </a:spcAft>
              <a:defRPr/>
            </a:lvl1pPr>
            <a:lvl2pPr>
              <a:spcAft>
                <a:spcPts val="0"/>
              </a:spcAft>
              <a:defRPr/>
            </a:lvl2pPr>
            <a:lvl3pPr>
              <a:spcAft>
                <a:spcPts val="0"/>
              </a:spcAft>
              <a:defRPr/>
            </a:lvl3pPr>
            <a:lvl4pPr>
              <a:spcAft>
                <a:spcPts val="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spTree>
    <p:extLst>
      <p:ext uri="{BB962C8B-B14F-4D97-AF65-F5344CB8AC3E}">
        <p14:creationId xmlns:p14="http://schemas.microsoft.com/office/powerpoint/2010/main" val="3218251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29.10.2026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microsoft.com/office/2018/10/relationships/comments" Target="../comments/modernComment_7FFFF20C_465F834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microsoft.com/office/2018/10/relationships/comments" Target="../comments/modernComment_7FFFF210_43DD5DA5.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taloyhtioklubi-hanke.fi" TargetMode="Externa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s://huomisenhavukoski.fi/" TargetMode="External"/><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5" Type="http://schemas.openxmlformats.org/officeDocument/2006/relationships/hyperlink" Target="https://hevinnovations.fi/enpa-kasikirja/"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hyperlink" Target="https://hevinnovations.fi/urheilupuistojen-energiaratkaisut-ja-aluejarjestelmien-mahdollisuude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50099"/>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EDDEE2-9302-980B-6B68-6FD08E63D57A}"/>
              </a:ext>
            </a:extLst>
          </p:cNvPr>
          <p:cNvSpPr>
            <a:spLocks noGrp="1"/>
          </p:cNvSpPr>
          <p:nvPr>
            <p:ph type="title"/>
          </p:nvPr>
        </p:nvSpPr>
        <p:spPr>
          <a:xfrm>
            <a:off x="914400" y="635001"/>
            <a:ext cx="9166654" cy="5606773"/>
          </a:xfrm>
        </p:spPr>
        <p:txBody>
          <a:bodyPr/>
          <a:lstStyle/>
          <a:p>
            <a:r>
              <a:rPr lang="fi-FI" sz="6600">
                <a:latin typeface="Poppins"/>
                <a:cs typeface="Poppins"/>
              </a:rPr>
              <a:t>Taloyhtiöiden energia- ja ilmastoilta</a:t>
            </a:r>
            <a:endParaRPr lang="en-US"/>
          </a:p>
        </p:txBody>
      </p:sp>
      <p:sp>
        <p:nvSpPr>
          <p:cNvPr id="3" name="Alaotsikko 2">
            <a:extLst>
              <a:ext uri="{FF2B5EF4-FFF2-40B4-BE49-F238E27FC236}">
                <a16:creationId xmlns:a16="http://schemas.microsoft.com/office/drawing/2014/main" id="{D74A86F1-58C5-C013-E6F1-BA8C0BDB9B89}"/>
              </a:ext>
            </a:extLst>
          </p:cNvPr>
          <p:cNvSpPr>
            <a:spLocks noGrp="1"/>
          </p:cNvSpPr>
          <p:nvPr>
            <p:ph type="subTitle" idx="1"/>
          </p:nvPr>
        </p:nvSpPr>
        <p:spPr>
          <a:xfrm>
            <a:off x="914400" y="5225520"/>
            <a:ext cx="8050920" cy="816682"/>
          </a:xfrm>
        </p:spPr>
        <p:txBody>
          <a:bodyPr vert="horz" lIns="91440" tIns="45720" rIns="91440" bIns="45720" rtlCol="0" anchor="t">
            <a:noAutofit/>
          </a:bodyPr>
          <a:lstStyle/>
          <a:p>
            <a:r>
              <a:rPr lang="fi-FI">
                <a:latin typeface="Poppins"/>
                <a:cs typeface="Poppins"/>
              </a:rPr>
              <a:t>28.10.2026</a:t>
            </a:r>
            <a:endParaRPr lang="fi-FI"/>
          </a:p>
        </p:txBody>
      </p:sp>
    </p:spTree>
    <p:extLst>
      <p:ext uri="{BB962C8B-B14F-4D97-AF65-F5344CB8AC3E}">
        <p14:creationId xmlns:p14="http://schemas.microsoft.com/office/powerpoint/2010/main" val="2047226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50CF6C-DB2A-7A8C-A46E-E6F168456A8B}"/>
              </a:ext>
            </a:extLst>
          </p:cNvPr>
          <p:cNvSpPr>
            <a:spLocks noGrp="1"/>
          </p:cNvSpPr>
          <p:nvPr>
            <p:ph type="title"/>
          </p:nvPr>
        </p:nvSpPr>
        <p:spPr>
          <a:xfrm>
            <a:off x="428369" y="534645"/>
            <a:ext cx="5826551" cy="1325563"/>
          </a:xfrm>
        </p:spPr>
        <p:txBody>
          <a:bodyPr/>
          <a:lstStyle/>
          <a:p>
            <a:r>
              <a:rPr lang="en-US" err="1">
                <a:latin typeface="Poppins" panose="00000500000000000000" pitchFamily="2" charset="0"/>
                <a:cs typeface="Poppins" panose="00000500000000000000" pitchFamily="2" charset="0"/>
              </a:rPr>
              <a:t>Ympäristöohjelma</a:t>
            </a:r>
            <a:endParaRPr lang="en-US">
              <a:latin typeface="Poppins" panose="00000500000000000000" pitchFamily="2" charset="0"/>
              <a:cs typeface="Poppins" panose="00000500000000000000" pitchFamily="2" charset="0"/>
            </a:endParaRPr>
          </a:p>
        </p:txBody>
      </p:sp>
      <p:sp>
        <p:nvSpPr>
          <p:cNvPr id="4" name="Content Placeholder 3">
            <a:extLst>
              <a:ext uri="{FF2B5EF4-FFF2-40B4-BE49-F238E27FC236}">
                <a16:creationId xmlns:a16="http://schemas.microsoft.com/office/drawing/2014/main" id="{6E7BC15A-DCCD-F099-198C-A722FD3A1D44}"/>
              </a:ext>
            </a:extLst>
          </p:cNvPr>
          <p:cNvSpPr>
            <a:spLocks noGrp="1"/>
          </p:cNvSpPr>
          <p:nvPr>
            <p:ph sz="quarter" idx="14"/>
          </p:nvPr>
        </p:nvSpPr>
        <p:spPr>
          <a:xfrm>
            <a:off x="289559" y="1375356"/>
            <a:ext cx="6548563" cy="5327367"/>
          </a:xfrm>
        </p:spPr>
        <p:txBody>
          <a:bodyPr vert="horz" lIns="91440" tIns="45720" rIns="91440" bIns="45720" rtlCol="0">
            <a:normAutofit fontScale="92500" lnSpcReduction="10000"/>
          </a:bodyPr>
          <a:lstStyle/>
          <a:p>
            <a:pPr marL="0" indent="0">
              <a:lnSpc>
                <a:spcPct val="100000"/>
              </a:lnSpc>
              <a:buNone/>
            </a:pPr>
            <a:r>
              <a:rPr lang="fi-FI" sz="1700">
                <a:latin typeface="Poppins" panose="00000500000000000000" pitchFamily="2" charset="0"/>
                <a:ea typeface="Calibri"/>
                <a:cs typeface="Poppins" panose="00000500000000000000" pitchFamily="2" charset="0"/>
              </a:rPr>
              <a:t>Vantaan Ympäristöohjelma kokoaa kaupungin ilmasto- ja luontotyön yhdeksi strategiseksi kokonaisuudeksi ja ohjaa koko kaupunkikonsernia kohti vähähiilistä, luontopositiivista ja ilmastoriskeihin varautunutta Vantaata.</a:t>
            </a:r>
          </a:p>
          <a:p>
            <a:pPr marL="0" indent="0">
              <a:lnSpc>
                <a:spcPct val="100000"/>
              </a:lnSpc>
              <a:buNone/>
            </a:pPr>
            <a:r>
              <a:rPr lang="fi-FI" b="1">
                <a:latin typeface="Poppins" panose="00000500000000000000" pitchFamily="2" charset="0"/>
                <a:ea typeface="Calibri"/>
                <a:cs typeface="Poppins" panose="00000500000000000000" pitchFamily="2" charset="0"/>
              </a:rPr>
              <a:t>Muutosalueet:​</a:t>
            </a:r>
            <a:endParaRPr lang="en-US">
              <a:latin typeface="Poppins" panose="00000500000000000000" pitchFamily="2" charset="0"/>
              <a:cs typeface="Poppins" panose="00000500000000000000" pitchFamily="2" charset="0"/>
            </a:endParaRPr>
          </a:p>
          <a:p>
            <a:pPr marL="285750" indent="-285750" fontAlgn="base">
              <a:lnSpc>
                <a:spcPct val="100000"/>
              </a:lnSpc>
              <a:buFont typeface="Arial" panose="020B0604020202020204" pitchFamily="34" charset="0"/>
              <a:buChar char="•"/>
            </a:pPr>
            <a:r>
              <a:rPr lang="fi-FI" sz="1800" b="1">
                <a:latin typeface="Poppins" panose="00000500000000000000" pitchFamily="2" charset="0"/>
                <a:ea typeface="Calibri"/>
                <a:cs typeface="Poppins" panose="00000500000000000000" pitchFamily="2" charset="0"/>
              </a:rPr>
              <a:t>Vähähiilinen kiertotalouskaupunki</a:t>
            </a:r>
          </a:p>
          <a:p>
            <a:pPr marL="742950" lvl="1" indent="-285750" fontAlgn="base">
              <a:lnSpc>
                <a:spcPct val="100000"/>
              </a:lnSpc>
            </a:pPr>
            <a:r>
              <a:rPr lang="fi-FI" sz="1400">
                <a:latin typeface="Poppins" panose="00000500000000000000" pitchFamily="2" charset="0"/>
                <a:ea typeface="Calibri"/>
                <a:cs typeface="Poppins" panose="00000500000000000000" pitchFamily="2" charset="0"/>
              </a:rPr>
              <a:t>vähennetään liikenteen, palvelutuotannon ja rakentamisen elinkaaren aikaisia päästöjä mm. hiilijalanjälkiohjauksella</a:t>
            </a:r>
          </a:p>
          <a:p>
            <a:pPr marL="285750" indent="-285750" fontAlgn="base">
              <a:lnSpc>
                <a:spcPct val="100000"/>
              </a:lnSpc>
              <a:buFont typeface="Arial" panose="020B0604020202020204" pitchFamily="34" charset="0"/>
              <a:buChar char="•"/>
            </a:pPr>
            <a:r>
              <a:rPr lang="fi-FI" sz="1800" b="1">
                <a:latin typeface="Poppins" panose="00000500000000000000" pitchFamily="2" charset="0"/>
                <a:ea typeface="Calibri"/>
                <a:cs typeface="Poppins" panose="00000500000000000000" pitchFamily="2" charset="0"/>
              </a:rPr>
              <a:t>Luontopositiivinen kaupunki </a:t>
            </a:r>
          </a:p>
          <a:p>
            <a:pPr marL="742950" lvl="1" indent="-285750" fontAlgn="base">
              <a:lnSpc>
                <a:spcPct val="100000"/>
              </a:lnSpc>
            </a:pPr>
            <a:r>
              <a:rPr lang="fi-FI" sz="1400">
                <a:latin typeface="Poppins" panose="00000500000000000000" pitchFamily="2" charset="0"/>
                <a:ea typeface="Calibri"/>
                <a:cs typeface="Poppins" panose="00000500000000000000" pitchFamily="2" charset="0"/>
              </a:rPr>
              <a:t>tehdään luonnolle enemmän hyvää kuin huonoa, luonnon heikentymättömyyden malli käytössä</a:t>
            </a:r>
          </a:p>
          <a:p>
            <a:pPr marL="285750" indent="-285750" fontAlgn="base">
              <a:lnSpc>
                <a:spcPct val="100000"/>
              </a:lnSpc>
              <a:buFont typeface="Arial" panose="020B0604020202020204" pitchFamily="34" charset="0"/>
              <a:buChar char="•"/>
            </a:pPr>
            <a:r>
              <a:rPr lang="fi-FI" sz="1800" b="1">
                <a:latin typeface="Poppins" panose="00000500000000000000" pitchFamily="2" charset="0"/>
                <a:ea typeface="Calibri"/>
                <a:cs typeface="Poppins" panose="00000500000000000000" pitchFamily="2" charset="0"/>
              </a:rPr>
              <a:t>Ilmastokestävä kaupunki</a:t>
            </a:r>
          </a:p>
          <a:p>
            <a:pPr marL="742950" lvl="1" indent="-285750" fontAlgn="base">
              <a:lnSpc>
                <a:spcPct val="100000"/>
              </a:lnSpc>
            </a:pPr>
            <a:r>
              <a:rPr lang="fi-FI" sz="1400">
                <a:latin typeface="Poppins" panose="00000500000000000000" pitchFamily="2" charset="0"/>
                <a:cs typeface="Poppins" panose="00000500000000000000" pitchFamily="2" charset="0"/>
              </a:rPr>
              <a:t>sopeudutaan ilmastonmuutokseen ja varaudutaan sään ääri-ilmiöihin</a:t>
            </a:r>
            <a:endParaRPr lang="fi-FI" sz="1400" b="1">
              <a:latin typeface="Poppins" panose="00000500000000000000" pitchFamily="2" charset="0"/>
              <a:ea typeface="Calibri"/>
              <a:cs typeface="Poppins" panose="00000500000000000000" pitchFamily="2" charset="0"/>
            </a:endParaRPr>
          </a:p>
          <a:p>
            <a:pPr marL="285750" indent="-285750" fontAlgn="base">
              <a:lnSpc>
                <a:spcPct val="100000"/>
              </a:lnSpc>
              <a:buFont typeface="Arial" panose="020B0604020202020204" pitchFamily="34" charset="0"/>
              <a:buChar char="•"/>
            </a:pPr>
            <a:r>
              <a:rPr lang="fi-FI" sz="1800" b="1">
                <a:latin typeface="Poppins" panose="00000500000000000000" pitchFamily="2" charset="0"/>
                <a:ea typeface="Calibri"/>
                <a:cs typeface="Poppins" panose="00000500000000000000" pitchFamily="2" charset="0"/>
              </a:rPr>
              <a:t>Ympäristömyönteinen kaupunki</a:t>
            </a:r>
            <a:r>
              <a:rPr lang="fi-FI" sz="1800">
                <a:latin typeface="Poppins" panose="00000500000000000000" pitchFamily="2" charset="0"/>
                <a:ea typeface="Calibri"/>
                <a:cs typeface="Poppins" panose="00000500000000000000" pitchFamily="2" charset="0"/>
              </a:rPr>
              <a:t> </a:t>
            </a:r>
          </a:p>
          <a:p>
            <a:pPr marL="742950" lvl="1" indent="-285750" fontAlgn="base">
              <a:lnSpc>
                <a:spcPct val="100000"/>
              </a:lnSpc>
            </a:pPr>
            <a:r>
              <a:rPr lang="fi-FI" sz="1400">
                <a:latin typeface="Poppins" panose="00000500000000000000" pitchFamily="2" charset="0"/>
                <a:ea typeface="Calibri"/>
                <a:cs typeface="Poppins" panose="00000500000000000000" pitchFamily="2" charset="0"/>
              </a:rPr>
              <a:t>kestävän tulevaisuuden osaaminen, ympäristötoimijuuden vahvistaminen, kestävät hankinnat ja ympäristöosaava organisaatio</a:t>
            </a:r>
          </a:p>
          <a:p>
            <a:endParaRPr lang="en-US" sz="1400"/>
          </a:p>
        </p:txBody>
      </p:sp>
      <p:sp>
        <p:nvSpPr>
          <p:cNvPr id="5" name="TextBox 4">
            <a:extLst>
              <a:ext uri="{FF2B5EF4-FFF2-40B4-BE49-F238E27FC236}">
                <a16:creationId xmlns:a16="http://schemas.microsoft.com/office/drawing/2014/main" id="{BD09F6A2-600A-7908-3F04-CF3298F2E569}"/>
              </a:ext>
            </a:extLst>
          </p:cNvPr>
          <p:cNvSpPr txBox="1"/>
          <p:nvPr/>
        </p:nvSpPr>
        <p:spPr>
          <a:xfrm>
            <a:off x="8143567" y="781620"/>
            <a:ext cx="3492842" cy="5170646"/>
          </a:xfrm>
          <a:prstGeom prst="rect">
            <a:avLst/>
          </a:prstGeom>
          <a:noFill/>
        </p:spPr>
        <p:txBody>
          <a:bodyPr wrap="square" rtlCol="0">
            <a:spAutoFit/>
          </a:bodyPr>
          <a:lstStyle/>
          <a:p>
            <a:pPr algn="ctr"/>
            <a:endParaRPr lang="fi-FI" sz="1600">
              <a:solidFill>
                <a:schemeClr val="bg1"/>
              </a:solidFill>
            </a:endParaRPr>
          </a:p>
          <a:p>
            <a:pPr algn="ctr"/>
            <a:r>
              <a:rPr lang="fi-FI" sz="1600">
                <a:solidFill>
                  <a:schemeClr val="bg1"/>
                </a:solidFill>
                <a:latin typeface="Poppins" panose="00000500000000000000" pitchFamily="2" charset="0"/>
                <a:cs typeface="Poppins" panose="00000500000000000000" pitchFamily="2" charset="0"/>
              </a:rPr>
              <a:t>Ohjelmalla tavoitellaan pitkäjänteistä ja pysyvää ohjausta, kustannustehokkaita ratkaisuja, olemassa olevien prosessien kehittämistä, poikkihallinnollista yhteistyötä sekä ulkopuolisen rahoituksen hyödyntämistä.</a:t>
            </a:r>
          </a:p>
          <a:p>
            <a:pPr algn="ctr"/>
            <a:endParaRPr kumimoji="0" lang="fi-FI" sz="1600"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endParaRPr>
          </a:p>
          <a:p>
            <a:pPr algn="ctr"/>
            <a:r>
              <a:rPr kumimoji="0" lang="fi-FI" sz="1600"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rPr>
              <a:t>Ympäristötyön monihyötyisyyden tunnistaminen ja tunnustaminen:</a:t>
            </a:r>
          </a:p>
          <a:p>
            <a:pPr algn="ctr"/>
            <a:endParaRPr lang="fi-FI">
              <a:solidFill>
                <a:schemeClr val="bg1"/>
              </a:solidFill>
              <a:latin typeface="Poppins" panose="00000500000000000000" pitchFamily="2" charset="0"/>
              <a:cs typeface="Poppins" panose="00000500000000000000" pitchFamily="2" charset="0"/>
            </a:endParaRPr>
          </a:p>
          <a:p>
            <a:pPr marL="285750" indent="-285750" algn="ctr">
              <a:buFont typeface="Wingdings" panose="05000000000000000000" pitchFamily="2" charset="2"/>
              <a:buChar char="Ø"/>
            </a:pPr>
            <a:r>
              <a:rPr kumimoji="0" lang="fi-FI" sz="1600" b="0" i="0" u="none" strike="noStrike" kern="1200" cap="none" spc="0" normalizeH="0" baseline="0" noProof="0">
                <a:ln>
                  <a:noFill/>
                </a:ln>
                <a:solidFill>
                  <a:schemeClr val="bg1"/>
                </a:solidFill>
                <a:effectLst/>
                <a:uLnTx/>
                <a:uFillTx/>
                <a:latin typeface="Poppins" panose="00000500000000000000" pitchFamily="2" charset="0"/>
                <a:cs typeface="Poppins" panose="00000500000000000000" pitchFamily="2" charset="0"/>
              </a:rPr>
              <a:t>Päästövähennyksiä, mutta myös kustannussäästöä, viihtyisyyttä, turvallisuutta, terveyttä ja elinvoimaa</a:t>
            </a:r>
          </a:p>
          <a:p>
            <a:pPr algn="ctr"/>
            <a:endParaRPr lang="fi-FI" sz="1600">
              <a:solidFill>
                <a:schemeClr val="bg1"/>
              </a:solidFill>
            </a:endParaRPr>
          </a:p>
        </p:txBody>
      </p:sp>
    </p:spTree>
    <p:extLst>
      <p:ext uri="{BB962C8B-B14F-4D97-AF65-F5344CB8AC3E}">
        <p14:creationId xmlns:p14="http://schemas.microsoft.com/office/powerpoint/2010/main" val="3936577100"/>
      </p:ext>
    </p:extLst>
  </p:cSld>
  <p:clrMapOvr>
    <a:masterClrMapping/>
  </p:clrMapOvr>
  <mc:AlternateContent xmlns:mc="http://schemas.openxmlformats.org/markup-compatibility/2006" xmlns:p14="http://schemas.microsoft.com/office/powerpoint/2010/main">
    <mc:Choice Requires="p14">
      <p:transition spd="slow" p14:dur="2000" advTm="64653"/>
    </mc:Choice>
    <mc:Fallback xmlns="">
      <p:transition spd="slow" advTm="6465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36B8F2-9340-2AD0-551A-D35493CBAA2B}"/>
              </a:ext>
            </a:extLst>
          </p:cNvPr>
          <p:cNvSpPr>
            <a:spLocks noGrp="1"/>
          </p:cNvSpPr>
          <p:nvPr>
            <p:ph type="title"/>
          </p:nvPr>
        </p:nvSpPr>
        <p:spPr>
          <a:xfrm>
            <a:off x="714375" y="542374"/>
            <a:ext cx="10515600" cy="921499"/>
          </a:xfrm>
        </p:spPr>
        <p:txBody>
          <a:bodyPr/>
          <a:lstStyle/>
          <a:p>
            <a:r>
              <a:rPr lang="fi-FI" noProof="0">
                <a:latin typeface="Poppins"/>
                <a:cs typeface="Poppins"/>
              </a:rPr>
              <a:t>Sopeutuminen, kaupungin toimet</a:t>
            </a:r>
            <a:endParaRPr lang="fi-FI" noProof="0"/>
          </a:p>
        </p:txBody>
      </p:sp>
      <p:sp>
        <p:nvSpPr>
          <p:cNvPr id="4" name="Content Placeholder 3">
            <a:extLst>
              <a:ext uri="{FF2B5EF4-FFF2-40B4-BE49-F238E27FC236}">
                <a16:creationId xmlns:a16="http://schemas.microsoft.com/office/drawing/2014/main" id="{3EA32334-6830-5FB0-E992-18F217C22B57}"/>
              </a:ext>
            </a:extLst>
          </p:cNvPr>
          <p:cNvSpPr>
            <a:spLocks noGrp="1"/>
          </p:cNvSpPr>
          <p:nvPr>
            <p:ph sz="quarter" idx="13"/>
          </p:nvPr>
        </p:nvSpPr>
        <p:spPr>
          <a:xfrm>
            <a:off x="781050" y="1604032"/>
            <a:ext cx="6093854" cy="4711236"/>
          </a:xfrm>
        </p:spPr>
        <p:txBody>
          <a:bodyPr vert="horz" lIns="91440" tIns="45720" rIns="91440" bIns="45720" rtlCol="0" anchor="t">
            <a:normAutofit lnSpcReduction="10000"/>
          </a:bodyPr>
          <a:lstStyle/>
          <a:p>
            <a:r>
              <a:rPr lang="fi-FI" sz="1800">
                <a:latin typeface="Poppins"/>
                <a:cs typeface="Poppins"/>
              </a:rPr>
              <a:t>Hule- ja tulvavesien hallinnan kasvattaminen ilmastonmuutoksen lisäämien rankkasateiden vuoksi</a:t>
            </a:r>
          </a:p>
          <a:p>
            <a:r>
              <a:rPr lang="fi-FI" sz="1800">
                <a:latin typeface="Poppins" panose="00000500000000000000" pitchFamily="2" charset="0"/>
                <a:cs typeface="Poppins" panose="00000500000000000000" pitchFamily="2" charset="0"/>
              </a:rPr>
              <a:t>Hulevesirakenteilla viivytetään vesivahinkoja aiheuttavaa pintavaluntaa sekä parannetaan huleveden laatua ennen vesien johtamista vesistöön</a:t>
            </a:r>
          </a:p>
          <a:p>
            <a:r>
              <a:rPr lang="fi-FI" sz="1800">
                <a:latin typeface="Poppins" panose="00000500000000000000" pitchFamily="2" charset="0"/>
                <a:cs typeface="Poppins" panose="00000500000000000000" pitchFamily="2" charset="0"/>
              </a:rPr>
              <a:t>Luonnonmukaisilla hulevesirakenteilla lisätään samalla monimuotoista luontoa tiiviisti rakennetun kaupungin puistoissa ja viheralueilla</a:t>
            </a:r>
            <a:endParaRPr lang="en-US" sz="1800">
              <a:latin typeface="Poppins" panose="00000500000000000000" pitchFamily="2" charset="0"/>
              <a:cs typeface="Poppins" panose="00000500000000000000" pitchFamily="2" charset="0"/>
            </a:endParaRPr>
          </a:p>
          <a:p>
            <a:r>
              <a:rPr lang="fi-FI" sz="1800">
                <a:latin typeface="Poppins"/>
                <a:cs typeface="Poppins"/>
              </a:rPr>
              <a:t>Hulevesipainanteet ja maisema-altaat tarjoavat elinympäristöjä monille kasveille ja vesieliöille ja tuovat samalla monipuolisempaa ja viihtyisämpää lähiluontoa kaupunkiin</a:t>
            </a:r>
            <a:endParaRPr lang="en-US" sz="1800">
              <a:latin typeface="Poppins"/>
              <a:cs typeface="Poppins"/>
            </a:endParaRPr>
          </a:p>
          <a:p>
            <a:r>
              <a:rPr lang="fi-FI" sz="1800">
                <a:latin typeface="Poppins" panose="00000500000000000000" pitchFamily="2" charset="0"/>
                <a:cs typeface="Poppins" panose="00000500000000000000" pitchFamily="2" charset="0"/>
              </a:rPr>
              <a:t>Kaupungin hulevesihallintaa ohjataan hulevesiohjelman tavoitteilla ja toimenpiteillä</a:t>
            </a:r>
          </a:p>
        </p:txBody>
      </p:sp>
      <p:pic>
        <p:nvPicPr>
          <p:cNvPr id="5" name="Kuva 4">
            <a:extLst>
              <a:ext uri="{FF2B5EF4-FFF2-40B4-BE49-F238E27FC236}">
                <a16:creationId xmlns:a16="http://schemas.microsoft.com/office/drawing/2014/main" id="{91727A32-9EA0-9F66-2727-B7E7A1460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1860" y="1771650"/>
            <a:ext cx="4419600" cy="3314700"/>
          </a:xfrm>
          <a:prstGeom prst="rect">
            <a:avLst/>
          </a:prstGeom>
        </p:spPr>
      </p:pic>
      <p:sp>
        <p:nvSpPr>
          <p:cNvPr id="6" name="Tekstiruutu 5">
            <a:extLst>
              <a:ext uri="{FF2B5EF4-FFF2-40B4-BE49-F238E27FC236}">
                <a16:creationId xmlns:a16="http://schemas.microsoft.com/office/drawing/2014/main" id="{C8395BD7-50B9-4CCE-0ADC-2E6B8F531531}"/>
              </a:ext>
            </a:extLst>
          </p:cNvPr>
          <p:cNvSpPr txBox="1"/>
          <p:nvPr/>
        </p:nvSpPr>
        <p:spPr>
          <a:xfrm>
            <a:off x="7261860" y="5086350"/>
            <a:ext cx="4503156" cy="307777"/>
          </a:xfrm>
          <a:prstGeom prst="rect">
            <a:avLst/>
          </a:prstGeom>
          <a:noFill/>
        </p:spPr>
        <p:txBody>
          <a:bodyPr wrap="none" rtlCol="0">
            <a:spAutoFit/>
          </a:bodyPr>
          <a:lstStyle/>
          <a:p>
            <a:r>
              <a:rPr lang="fi-FI" sz="1400">
                <a:latin typeface="Poppins" panose="00000500000000000000" pitchFamily="2" charset="0"/>
                <a:cs typeface="Poppins" panose="00000500000000000000" pitchFamily="2" charset="0"/>
              </a:rPr>
              <a:t>Murronpuiston hulevesiallas. Kuva: Antti Auvinen</a:t>
            </a:r>
          </a:p>
        </p:txBody>
      </p:sp>
    </p:spTree>
    <p:extLst>
      <p:ext uri="{BB962C8B-B14F-4D97-AF65-F5344CB8AC3E}">
        <p14:creationId xmlns:p14="http://schemas.microsoft.com/office/powerpoint/2010/main" val="1180664643"/>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1490F-E562-2F17-7DAE-90366EA877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555B36-D433-5B5E-C20C-B88928C0D83A}"/>
              </a:ext>
            </a:extLst>
          </p:cNvPr>
          <p:cNvSpPr>
            <a:spLocks noGrp="1"/>
          </p:cNvSpPr>
          <p:nvPr>
            <p:ph type="title"/>
          </p:nvPr>
        </p:nvSpPr>
        <p:spPr>
          <a:xfrm>
            <a:off x="774590" y="514748"/>
            <a:ext cx="10515600" cy="921499"/>
          </a:xfrm>
        </p:spPr>
        <p:txBody>
          <a:bodyPr/>
          <a:lstStyle/>
          <a:p>
            <a:r>
              <a:rPr lang="fi-FI" noProof="0">
                <a:latin typeface="Poppins"/>
                <a:cs typeface="Poppins"/>
              </a:rPr>
              <a:t>Sopeutuminen, kaupungin toimet</a:t>
            </a:r>
            <a:endParaRPr lang="fi-FI" noProof="0"/>
          </a:p>
        </p:txBody>
      </p:sp>
      <p:sp>
        <p:nvSpPr>
          <p:cNvPr id="4" name="Content Placeholder 3">
            <a:extLst>
              <a:ext uri="{FF2B5EF4-FFF2-40B4-BE49-F238E27FC236}">
                <a16:creationId xmlns:a16="http://schemas.microsoft.com/office/drawing/2014/main" id="{9988D881-D889-931E-A21A-2453E9302375}"/>
              </a:ext>
            </a:extLst>
          </p:cNvPr>
          <p:cNvSpPr>
            <a:spLocks noGrp="1"/>
          </p:cNvSpPr>
          <p:nvPr>
            <p:ph sz="quarter" idx="13"/>
          </p:nvPr>
        </p:nvSpPr>
        <p:spPr>
          <a:xfrm>
            <a:off x="838200" y="1746907"/>
            <a:ext cx="6093854" cy="4430056"/>
          </a:xfrm>
        </p:spPr>
        <p:txBody>
          <a:bodyPr vert="horz" lIns="91440" tIns="45720" rIns="91440" bIns="45720" rtlCol="0" anchor="t">
            <a:noAutofit/>
          </a:bodyPr>
          <a:lstStyle/>
          <a:p>
            <a:r>
              <a:rPr lang="fi-FI" sz="1800">
                <a:latin typeface="Poppins" panose="00000500000000000000" pitchFamily="2" charset="0"/>
                <a:cs typeface="Poppins" panose="00000500000000000000" pitchFamily="2" charset="0"/>
              </a:rPr>
              <a:t>Puut ja muu vihreys viilentävät kaupunkia</a:t>
            </a:r>
          </a:p>
          <a:p>
            <a:pPr lvl="1"/>
            <a:r>
              <a:rPr lang="fi-FI" sz="1400">
                <a:latin typeface="Poppins" panose="00000500000000000000" pitchFamily="2" charset="0"/>
                <a:cs typeface="Poppins" panose="00000500000000000000" pitchFamily="2" charset="0"/>
              </a:rPr>
              <a:t>Vantaalla tehdyssä lämpösaarekeilmiön ja latvuspeittävyyden selvityksessä kuumimmilla alueilla oli vähemmän puustoa ja enemmän rakennettua pintaa kuin viileämmillä alueilla</a:t>
            </a:r>
          </a:p>
          <a:p>
            <a:r>
              <a:rPr lang="fi-FI" sz="1800">
                <a:latin typeface="Poppins" panose="00000500000000000000" pitchFamily="2" charset="0"/>
                <a:cs typeface="Poppins" panose="00000500000000000000" pitchFamily="2" charset="0"/>
              </a:rPr>
              <a:t>Seuraavaksi selvitetään konkreettisia keinoja kuumuuden vähentämiseen sekä sitä, miten viileät alueet ovat eri asukkaiden ja esimerkiksi päiväkotien saavutettavissa</a:t>
            </a:r>
          </a:p>
          <a:p>
            <a:r>
              <a:rPr lang="fi-FI" sz="1800">
                <a:latin typeface="Poppins" panose="00000500000000000000" pitchFamily="2" charset="0"/>
                <a:cs typeface="Poppins" panose="00000500000000000000" pitchFamily="2" charset="0"/>
              </a:rPr>
              <a:t>Vantaalla alueita suunniteltaessa asemakaavoissa huomioidaan myös vihertehokkuus eli vettä läpäisevän pinnan määrä tontilla</a:t>
            </a:r>
            <a:endParaRPr lang="fi-FI">
              <a:latin typeface="Poppins" panose="00000500000000000000" pitchFamily="2" charset="0"/>
              <a:cs typeface="Poppins" panose="00000500000000000000" pitchFamily="2" charset="0"/>
            </a:endParaRPr>
          </a:p>
        </p:txBody>
      </p:sp>
      <p:pic>
        <p:nvPicPr>
          <p:cNvPr id="5" name="Kuva 4">
            <a:extLst>
              <a:ext uri="{FF2B5EF4-FFF2-40B4-BE49-F238E27FC236}">
                <a16:creationId xmlns:a16="http://schemas.microsoft.com/office/drawing/2014/main" id="{19C46B77-4FB2-CABF-8E8F-3657DAB77076}"/>
              </a:ext>
            </a:extLst>
          </p:cNvPr>
          <p:cNvPicPr>
            <a:picLocks noChangeAspect="1"/>
          </p:cNvPicPr>
          <p:nvPr/>
        </p:nvPicPr>
        <p:blipFill>
          <a:blip r:embed="rId3"/>
          <a:stretch>
            <a:fillRect/>
          </a:stretch>
        </p:blipFill>
        <p:spPr>
          <a:xfrm>
            <a:off x="7261860" y="1773952"/>
            <a:ext cx="4419600" cy="3310096"/>
          </a:xfrm>
          <a:prstGeom prst="rect">
            <a:avLst/>
          </a:prstGeom>
        </p:spPr>
      </p:pic>
      <p:sp>
        <p:nvSpPr>
          <p:cNvPr id="6" name="Tekstiruutu 5">
            <a:extLst>
              <a:ext uri="{FF2B5EF4-FFF2-40B4-BE49-F238E27FC236}">
                <a16:creationId xmlns:a16="http://schemas.microsoft.com/office/drawing/2014/main" id="{DF762DD4-B935-2F6E-BC2A-EB6296D656A7}"/>
              </a:ext>
            </a:extLst>
          </p:cNvPr>
          <p:cNvSpPr txBox="1"/>
          <p:nvPr/>
        </p:nvSpPr>
        <p:spPr>
          <a:xfrm>
            <a:off x="7206748" y="5167312"/>
            <a:ext cx="4474712" cy="461665"/>
          </a:xfrm>
          <a:prstGeom prst="rect">
            <a:avLst/>
          </a:prstGeom>
          <a:noFill/>
        </p:spPr>
        <p:txBody>
          <a:bodyPr wrap="square" lIns="91440" tIns="45720" rIns="91440" bIns="45720" rtlCol="0" anchor="t">
            <a:spAutoFit/>
          </a:bodyPr>
          <a:lstStyle/>
          <a:p>
            <a:r>
              <a:rPr lang="fi-FI" sz="1200">
                <a:latin typeface="Poppins" panose="00000500000000000000" pitchFamily="2" charset="0"/>
                <a:cs typeface="Poppins" panose="00000500000000000000" pitchFamily="2" charset="0"/>
              </a:rPr>
              <a:t>Kasvikatot toimivat myös osana hulevesien viivytystä</a:t>
            </a:r>
          </a:p>
          <a:p>
            <a:r>
              <a:rPr lang="fi-FI" sz="1200">
                <a:latin typeface="Poppins" panose="00000500000000000000" pitchFamily="2" charset="0"/>
                <a:cs typeface="Poppins" panose="00000500000000000000" pitchFamily="2" charset="0"/>
              </a:rPr>
              <a:t>Tikkurilan kirkkokortteli, kuva: SRV</a:t>
            </a:r>
            <a:endParaRPr lang="en-US" sz="160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138580901"/>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CDFAE2-FDC8-04D2-1B84-9AE5053B10E9}"/>
              </a:ext>
            </a:extLst>
          </p:cNvPr>
          <p:cNvSpPr>
            <a:spLocks noGrp="1"/>
          </p:cNvSpPr>
          <p:nvPr>
            <p:ph type="title"/>
          </p:nvPr>
        </p:nvSpPr>
        <p:spPr>
          <a:xfrm>
            <a:off x="601535" y="325041"/>
            <a:ext cx="10515600" cy="921499"/>
          </a:xfrm>
        </p:spPr>
        <p:txBody>
          <a:bodyPr/>
          <a:lstStyle/>
          <a:p>
            <a:r>
              <a:rPr lang="en-US" err="1">
                <a:latin typeface="Poppins"/>
                <a:cs typeface="Poppins"/>
              </a:rPr>
              <a:t>Öljylämmitysselvitys</a:t>
            </a:r>
            <a:endParaRPr lang="en-US"/>
          </a:p>
        </p:txBody>
      </p:sp>
      <p:sp>
        <p:nvSpPr>
          <p:cNvPr id="4" name="Content Placeholder 3">
            <a:extLst>
              <a:ext uri="{FF2B5EF4-FFF2-40B4-BE49-F238E27FC236}">
                <a16:creationId xmlns:a16="http://schemas.microsoft.com/office/drawing/2014/main" id="{07720AB3-EA32-1B2A-9498-DAEE4B817E90}"/>
              </a:ext>
            </a:extLst>
          </p:cNvPr>
          <p:cNvSpPr>
            <a:spLocks noGrp="1"/>
          </p:cNvSpPr>
          <p:nvPr>
            <p:ph sz="quarter" idx="13"/>
          </p:nvPr>
        </p:nvSpPr>
        <p:spPr>
          <a:xfrm>
            <a:off x="495819" y="2307505"/>
            <a:ext cx="8457349" cy="3986830"/>
          </a:xfrm>
        </p:spPr>
        <p:txBody>
          <a:bodyPr>
            <a:noAutofit/>
          </a:bodyPr>
          <a:lstStyle/>
          <a:p>
            <a:pPr>
              <a:lnSpc>
                <a:spcPct val="100000"/>
              </a:lnSpc>
            </a:pPr>
            <a:r>
              <a:rPr lang="en-US" sz="1400" err="1">
                <a:latin typeface="Poppins" panose="00000500000000000000" pitchFamily="2" charset="0"/>
                <a:cs typeface="Poppins" panose="00000500000000000000" pitchFamily="2" charset="0"/>
              </a:rPr>
              <a:t>Tavoitteen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saavuttamiseksi</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selvitettiin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öljylämmityskohteiden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todellista</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määrää</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Vantaalla</a:t>
            </a:r>
            <a:endParaRPr lang="en-US" sz="1400">
              <a:latin typeface="Poppins" panose="00000500000000000000" pitchFamily="2" charset="0"/>
              <a:cs typeface="Poppins" panose="00000500000000000000" pitchFamily="2" charset="0"/>
            </a:endParaRPr>
          </a:p>
          <a:p>
            <a:pPr lvl="1">
              <a:lnSpc>
                <a:spcPct val="100000"/>
              </a:lnSpc>
            </a:pPr>
            <a:r>
              <a:rPr lang="en-US" sz="1400" err="1">
                <a:latin typeface="Poppins" panose="00000500000000000000" pitchFamily="2" charset="0"/>
                <a:cs typeface="Poppins" panose="00000500000000000000" pitchFamily="2" charset="0"/>
              </a:rPr>
              <a:t>pystytään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jatkossa</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kohdentamaan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toimet</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kuten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viestintä</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oikealle</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kohderyhmälle</a:t>
            </a:r>
            <a:endParaRPr lang="en-US" sz="1400">
              <a:latin typeface="Poppins" panose="00000500000000000000" pitchFamily="2" charset="0"/>
              <a:cs typeface="Poppins" panose="00000500000000000000" pitchFamily="2" charset="0"/>
            </a:endParaRPr>
          </a:p>
          <a:p>
            <a:pPr>
              <a:lnSpc>
                <a:spcPct val="100000"/>
              </a:lnSpc>
            </a:pPr>
            <a:r>
              <a:rPr lang="en-US" sz="1400" err="1">
                <a:latin typeface="Poppins" panose="00000500000000000000" pitchFamily="2" charset="0"/>
                <a:cs typeface="Poppins" panose="00000500000000000000" pitchFamily="2" charset="0"/>
              </a:rPr>
              <a:t>Selvityksessä</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hyödynnettiin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eri</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tietolähteitä</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kuten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kaukolämpöverkkoa</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energiatodistusrekisteriä</a:t>
            </a:r>
            <a:r>
              <a:rPr lang="en-US" sz="1400">
                <a:latin typeface="Poppins" panose="00000500000000000000" pitchFamily="2" charset="0"/>
                <a:cs typeface="Poppins" panose="00000500000000000000" pitchFamily="2" charset="0"/>
              </a:rPr>
              <a:t> ja </a:t>
            </a:r>
            <a:r>
              <a:rPr lang="en-US" sz="1400" err="1">
                <a:latin typeface="Poppins" panose="00000500000000000000" pitchFamily="2" charset="0"/>
                <a:cs typeface="Poppins" panose="00000500000000000000" pitchFamily="2" charset="0"/>
              </a:rPr>
              <a:t>valtion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avustuspäätöksiä</a:t>
            </a:r>
            <a:r>
              <a:rPr lang="en-US" sz="1400">
                <a:latin typeface="Poppins" panose="00000500000000000000" pitchFamily="2" charset="0"/>
                <a:cs typeface="Poppins" panose="00000500000000000000" pitchFamily="2" charset="0"/>
              </a:rPr>
              <a:t>.</a:t>
            </a:r>
          </a:p>
          <a:p>
            <a:pPr>
              <a:lnSpc>
                <a:spcPct val="100000"/>
              </a:lnSpc>
            </a:pPr>
            <a:r>
              <a:rPr lang="en-US" sz="1400" err="1">
                <a:latin typeface="Poppins" panose="00000500000000000000" pitchFamily="2" charset="0"/>
                <a:cs typeface="Poppins" panose="00000500000000000000" pitchFamily="2" charset="0"/>
              </a:rPr>
              <a:t>Selvityksen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yhteydessä</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lämmitystiedot</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korjattiin</a:t>
            </a:r>
            <a:r>
              <a:rPr lang="en-US" sz="1400">
                <a:latin typeface="Poppins" panose="00000500000000000000" pitchFamily="2" charset="0"/>
                <a:cs typeface="Poppins" panose="00000500000000000000" pitchFamily="2" charset="0"/>
              </a:rPr>
              <a:t> Vantaan </a:t>
            </a:r>
            <a:r>
              <a:rPr lang="en-US" sz="1400" err="1">
                <a:latin typeface="Poppins" panose="00000500000000000000" pitchFamily="2" charset="0"/>
                <a:cs typeface="Poppins" panose="00000500000000000000" pitchFamily="2" charset="0"/>
              </a:rPr>
              <a:t>rakennusrekisteriin</a:t>
            </a:r>
            <a:r>
              <a:rPr lang="en-US" sz="1400">
                <a:latin typeface="Poppins" panose="00000500000000000000" pitchFamily="2" charset="0"/>
                <a:cs typeface="Poppins" panose="00000500000000000000" pitchFamily="2" charset="0"/>
              </a:rPr>
              <a:t>.</a:t>
            </a:r>
          </a:p>
          <a:p>
            <a:pPr marL="0" indent="0">
              <a:lnSpc>
                <a:spcPct val="100000"/>
              </a:lnSpc>
              <a:buNone/>
            </a:pPr>
            <a:r>
              <a:rPr lang="en-US" sz="1400" b="1">
                <a:latin typeface="Poppins" panose="00000500000000000000" pitchFamily="2" charset="0"/>
                <a:cs typeface="Poppins" panose="00000500000000000000" pitchFamily="2" charset="0"/>
              </a:rPr>
              <a:t> </a:t>
            </a:r>
            <a:r>
              <a:rPr lang="en-US" sz="1400" b="1" err="1">
                <a:latin typeface="Poppins" panose="00000500000000000000" pitchFamily="2" charset="0"/>
                <a:cs typeface="Poppins" panose="00000500000000000000" pitchFamily="2" charset="0"/>
              </a:rPr>
              <a:t>Tulokset</a:t>
            </a:r>
            <a:r>
              <a:rPr lang="en-US" sz="1400">
                <a:latin typeface="Poppins" panose="00000500000000000000" pitchFamily="2" charset="0"/>
                <a:cs typeface="Poppins" panose="00000500000000000000" pitchFamily="2" charset="0"/>
              </a:rPr>
              <a:t>: </a:t>
            </a:r>
          </a:p>
          <a:p>
            <a:pPr>
              <a:lnSpc>
                <a:spcPct val="100000"/>
              </a:lnSpc>
            </a:pPr>
            <a:r>
              <a:rPr lang="en-US" sz="1400" err="1">
                <a:latin typeface="Poppins" panose="00000500000000000000" pitchFamily="2" charset="0"/>
                <a:cs typeface="Poppins" panose="00000500000000000000" pitchFamily="2" charset="0"/>
              </a:rPr>
              <a:t>Valtaosa</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öljylämmitteisistä</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rakennuksista</a:t>
            </a:r>
            <a:r>
              <a:rPr lang="en-US" sz="1400">
                <a:latin typeface="Poppins" panose="00000500000000000000" pitchFamily="2" charset="0"/>
                <a:cs typeface="Poppins" panose="00000500000000000000" pitchFamily="2" charset="0"/>
              </a:rPr>
              <a:t> on </a:t>
            </a:r>
            <a:r>
              <a:rPr lang="en-US" sz="1400" err="1">
                <a:latin typeface="Poppins" panose="00000500000000000000" pitchFamily="2" charset="0"/>
                <a:cs typeface="Poppins" panose="00000500000000000000" pitchFamily="2" charset="0"/>
              </a:rPr>
              <a:t>pientaloja</a:t>
            </a:r>
            <a:r>
              <a:rPr lang="en-US" sz="1400">
                <a:latin typeface="Poppins" panose="00000500000000000000" pitchFamily="2" charset="0"/>
                <a:cs typeface="Poppins" panose="00000500000000000000" pitchFamily="2" charset="0"/>
              </a:rPr>
              <a:t>.</a:t>
            </a:r>
          </a:p>
          <a:p>
            <a:pPr>
              <a:lnSpc>
                <a:spcPct val="100000"/>
              </a:lnSpc>
            </a:pPr>
            <a:r>
              <a:rPr lang="en-US" sz="1400" err="1">
                <a:latin typeface="Poppins" panose="00000500000000000000" pitchFamily="2" charset="0"/>
                <a:cs typeface="Poppins" panose="00000500000000000000" pitchFamily="2" charset="0"/>
              </a:rPr>
              <a:t>Rakennusrekisterissä</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öljylämmitettyjen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asuinkerrostalojen</a:t>
            </a:r>
            <a:r>
              <a:rPr lang="en-US" sz="1400">
                <a:latin typeface="Poppins" panose="00000500000000000000" pitchFamily="2" charset="0"/>
                <a:cs typeface="Poppins" panose="00000500000000000000" pitchFamily="2" charset="0"/>
              </a:rPr>
              <a:t> ja </a:t>
            </a:r>
            <a:r>
              <a:rPr lang="en-US" sz="1400" err="1">
                <a:latin typeface="Poppins" panose="00000500000000000000" pitchFamily="2" charset="0"/>
                <a:cs typeface="Poppins" panose="00000500000000000000" pitchFamily="2" charset="0"/>
              </a:rPr>
              <a:t>rivitalojen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määrä</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laski</a:t>
            </a:r>
            <a:r>
              <a:rPr lang="en-US" sz="1400">
                <a:latin typeface="Poppins" panose="00000500000000000000" pitchFamily="2" charset="0"/>
                <a:cs typeface="Poppins" panose="00000500000000000000" pitchFamily="2" charset="0"/>
              </a:rPr>
              <a:t> 150</a:t>
            </a:r>
            <a:r>
              <a:rPr lang="en-US" sz="1400">
                <a:latin typeface="Poppins" panose="00000500000000000000" pitchFamily="2" charset="0"/>
                <a:cs typeface="Poppins" panose="00000500000000000000" pitchFamily="2" charset="0"/>
                <a:sym typeface="Wingdings" panose="05000000000000000000" pitchFamily="2" charset="2"/>
              </a:rPr>
              <a:t>25 </a:t>
            </a:r>
            <a:r>
              <a:rPr lang="en-US" sz="1400" err="1">
                <a:latin typeface="Poppins" panose="00000500000000000000" pitchFamily="2" charset="0"/>
                <a:cs typeface="Poppins" panose="00000500000000000000" pitchFamily="2" charset="0"/>
                <a:sym typeface="Wingdings" panose="05000000000000000000" pitchFamily="2" charset="2"/>
              </a:rPr>
              <a:t>rakennukseen</a:t>
            </a:r>
            <a:r>
              <a:rPr lang="en-US" sz="1400">
                <a:latin typeface="Poppins" panose="00000500000000000000" pitchFamily="2" charset="0"/>
                <a:cs typeface="Poppins" panose="00000500000000000000" pitchFamily="2" charset="0"/>
                <a:sym typeface="Wingdings" panose="05000000000000000000" pitchFamily="2" charset="2"/>
              </a:rPr>
              <a:t>.</a:t>
            </a:r>
            <a:endParaRPr lang="en-US" sz="1400">
              <a:latin typeface="Poppins" panose="00000500000000000000" pitchFamily="2" charset="0"/>
              <a:cs typeface="Poppins" panose="00000500000000000000" pitchFamily="2" charset="0"/>
            </a:endParaRPr>
          </a:p>
          <a:p>
            <a:pPr>
              <a:lnSpc>
                <a:spcPct val="100000"/>
              </a:lnSpc>
            </a:pPr>
            <a:r>
              <a:rPr lang="en-US" sz="1400" err="1">
                <a:latin typeface="Poppins" panose="00000500000000000000" pitchFamily="2" charset="0"/>
                <a:cs typeface="Poppins" panose="00000500000000000000" pitchFamily="2" charset="0"/>
              </a:rPr>
              <a:t>Öljylämmitettyjen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kiinteistöjen</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kerrosala</a:t>
            </a:r>
            <a:r>
              <a:rPr lang="en-US" sz="1400">
                <a:latin typeface="Poppins" panose="00000500000000000000" pitchFamily="2" charset="0"/>
                <a:cs typeface="Poppins" panose="00000500000000000000" pitchFamily="2" charset="0"/>
              </a:rPr>
              <a:t> </a:t>
            </a:r>
            <a:r>
              <a:rPr lang="en-US" sz="1400" err="1">
                <a:latin typeface="Poppins" panose="00000500000000000000" pitchFamily="2" charset="0"/>
                <a:cs typeface="Poppins" panose="00000500000000000000" pitchFamily="2" charset="0"/>
              </a:rPr>
              <a:t>väheni</a:t>
            </a:r>
            <a:r>
              <a:rPr lang="en-US" sz="1400">
                <a:latin typeface="Poppins" panose="00000500000000000000" pitchFamily="2" charset="0"/>
                <a:cs typeface="Poppins" panose="00000500000000000000" pitchFamily="2" charset="0"/>
              </a:rPr>
              <a:t> </a:t>
            </a:r>
            <a:r>
              <a:rPr lang="fi-FI" sz="1400" b="1">
                <a:latin typeface="Poppins" panose="00000500000000000000" pitchFamily="2" charset="0"/>
                <a:cs typeface="Poppins" panose="00000500000000000000" pitchFamily="2" charset="0"/>
              </a:rPr>
              <a:t>397 000 m²</a:t>
            </a:r>
            <a:r>
              <a:rPr lang="fi-FI" sz="1400">
                <a:latin typeface="Poppins" panose="00000500000000000000" pitchFamily="2" charset="0"/>
                <a:cs typeface="Poppins" panose="00000500000000000000" pitchFamily="2" charset="0"/>
              </a:rPr>
              <a:t>, mikä vastaa noin </a:t>
            </a:r>
            <a:r>
              <a:rPr lang="fi-FI" sz="1400" b="1">
                <a:latin typeface="Poppins" panose="00000500000000000000" pitchFamily="2" charset="0"/>
                <a:cs typeface="Poppins" panose="00000500000000000000" pitchFamily="2" charset="0"/>
              </a:rPr>
              <a:t>53 %:n</a:t>
            </a:r>
            <a:r>
              <a:rPr lang="fi-FI" sz="1400">
                <a:latin typeface="Poppins" panose="00000500000000000000" pitchFamily="2" charset="0"/>
                <a:cs typeface="Poppins" panose="00000500000000000000" pitchFamily="2" charset="0"/>
              </a:rPr>
              <a:t> vähennystä lähtötilanteeseen verrattuna</a:t>
            </a:r>
            <a:r>
              <a:rPr lang="en-US" sz="1400">
                <a:latin typeface="Poppins" panose="00000500000000000000" pitchFamily="2" charset="0"/>
                <a:cs typeface="Poppins" panose="00000500000000000000" pitchFamily="2" charset="0"/>
              </a:rPr>
              <a:t>.</a:t>
            </a:r>
            <a:br>
              <a:rPr lang="en-US" sz="1400">
                <a:latin typeface="Poppins" panose="00000500000000000000" pitchFamily="2" charset="0"/>
                <a:cs typeface="Poppins" panose="00000500000000000000" pitchFamily="2" charset="0"/>
              </a:rPr>
            </a:br>
            <a:r>
              <a:rPr lang="en-US" sz="1400">
                <a:latin typeface="Poppins" panose="00000500000000000000" pitchFamily="2" charset="0"/>
                <a:cs typeface="Poppins" panose="00000500000000000000" pitchFamily="2" charset="0"/>
                <a:sym typeface="Wingdings" panose="05000000000000000000" pitchFamily="2" charset="2"/>
              </a:rPr>
              <a:t> </a:t>
            </a:r>
            <a:r>
              <a:rPr lang="en-US" sz="1400" err="1">
                <a:latin typeface="Poppins" panose="00000500000000000000" pitchFamily="2" charset="0"/>
                <a:cs typeface="Poppins" panose="00000500000000000000" pitchFamily="2" charset="0"/>
                <a:sym typeface="Wingdings" panose="05000000000000000000" pitchFamily="2" charset="2"/>
              </a:rPr>
              <a:t>Vaikutus</a:t>
            </a:r>
            <a:r>
              <a:rPr lang="en-US" sz="1400">
                <a:latin typeface="Poppins" panose="00000500000000000000" pitchFamily="2" charset="0"/>
                <a:cs typeface="Poppins" panose="00000500000000000000" pitchFamily="2" charset="0"/>
                <a:sym typeface="Wingdings" panose="05000000000000000000" pitchFamily="2" charset="2"/>
              </a:rPr>
              <a:t> </a:t>
            </a:r>
            <a:r>
              <a:rPr lang="en-US" sz="1400" err="1">
                <a:latin typeface="Poppins" panose="00000500000000000000" pitchFamily="2" charset="0"/>
                <a:cs typeface="Poppins" panose="00000500000000000000" pitchFamily="2" charset="0"/>
                <a:sym typeface="Wingdings" panose="05000000000000000000" pitchFamily="2" charset="2"/>
              </a:rPr>
              <a:t>kasvihuonekaasupäästöihin</a:t>
            </a:r>
            <a:r>
              <a:rPr lang="en-US" sz="1400">
                <a:latin typeface="Poppins" panose="00000500000000000000" pitchFamily="2" charset="0"/>
                <a:cs typeface="Poppins" panose="00000500000000000000" pitchFamily="2" charset="0"/>
                <a:sym typeface="Wingdings" panose="05000000000000000000" pitchFamily="2" charset="2"/>
              </a:rPr>
              <a:t> </a:t>
            </a:r>
            <a:r>
              <a:rPr lang="fi-FI" sz="1400" b="1">
                <a:latin typeface="Poppins" panose="00000500000000000000" pitchFamily="2" charset="0"/>
                <a:cs typeface="Poppins" panose="00000500000000000000" pitchFamily="2" charset="0"/>
              </a:rPr>
              <a:t>21,3 </a:t>
            </a:r>
            <a:r>
              <a:rPr lang="fi-FI" sz="1400" b="1" err="1">
                <a:latin typeface="Poppins" panose="00000500000000000000" pitchFamily="2" charset="0"/>
                <a:cs typeface="Poppins" panose="00000500000000000000" pitchFamily="2" charset="0"/>
              </a:rPr>
              <a:t>kt</a:t>
            </a:r>
            <a:r>
              <a:rPr lang="fi-FI" sz="1400" b="1">
                <a:latin typeface="Poppins" panose="00000500000000000000" pitchFamily="2" charset="0"/>
                <a:cs typeface="Poppins" panose="00000500000000000000" pitchFamily="2" charset="0"/>
              </a:rPr>
              <a:t> CO₂-</a:t>
            </a:r>
            <a:r>
              <a:rPr lang="fi-FI" sz="1400" b="1" err="1">
                <a:latin typeface="Poppins" panose="00000500000000000000" pitchFamily="2" charset="0"/>
                <a:cs typeface="Poppins" panose="00000500000000000000" pitchFamily="2" charset="0"/>
              </a:rPr>
              <a:t>ekv</a:t>
            </a:r>
            <a:r>
              <a:rPr lang="fi-FI" sz="1400" b="1">
                <a:latin typeface="Poppins" panose="00000500000000000000" pitchFamily="2" charset="0"/>
                <a:cs typeface="Poppins" panose="00000500000000000000" pitchFamily="2" charset="0"/>
              </a:rPr>
              <a:t> </a:t>
            </a:r>
            <a:endParaRPr lang="en-US" sz="1400">
              <a:latin typeface="Poppins" panose="00000500000000000000" pitchFamily="2" charset="0"/>
              <a:cs typeface="Poppins" panose="00000500000000000000" pitchFamily="2" charset="0"/>
            </a:endParaRPr>
          </a:p>
        </p:txBody>
      </p:sp>
      <p:graphicFrame>
        <p:nvGraphicFramePr>
          <p:cNvPr id="5" name="Kaavio 4">
            <a:extLst>
              <a:ext uri="{FF2B5EF4-FFF2-40B4-BE49-F238E27FC236}">
                <a16:creationId xmlns:a16="http://schemas.microsoft.com/office/drawing/2014/main" id="{7F090B7A-E2EB-CFA4-BCD1-D8363080E8BF}"/>
              </a:ext>
            </a:extLst>
          </p:cNvPr>
          <p:cNvGraphicFramePr/>
          <p:nvPr>
            <p:extLst>
              <p:ext uri="{D42A27DB-BD31-4B8C-83A1-F6EECF244321}">
                <p14:modId xmlns:p14="http://schemas.microsoft.com/office/powerpoint/2010/main" val="3763824319"/>
              </p:ext>
            </p:extLst>
          </p:nvPr>
        </p:nvGraphicFramePr>
        <p:xfrm>
          <a:off x="8393245" y="1579846"/>
          <a:ext cx="3875617" cy="4332610"/>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iruutu 5">
            <a:extLst>
              <a:ext uri="{FF2B5EF4-FFF2-40B4-BE49-F238E27FC236}">
                <a16:creationId xmlns:a16="http://schemas.microsoft.com/office/drawing/2014/main" id="{1177B64C-3EE9-E20F-EA1D-9100665457F3}"/>
              </a:ext>
            </a:extLst>
          </p:cNvPr>
          <p:cNvSpPr txBox="1"/>
          <p:nvPr/>
        </p:nvSpPr>
        <p:spPr>
          <a:xfrm>
            <a:off x="601535" y="1313808"/>
            <a:ext cx="7272528"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b="1">
                <a:latin typeface="Poppins" panose="00000500000000000000" pitchFamily="2" charset="0"/>
                <a:cs typeface="Poppins" panose="00000500000000000000" pitchFamily="2" charset="0"/>
              </a:rPr>
              <a:t>Vantaan </a:t>
            </a:r>
            <a:r>
              <a:rPr lang="en-US" b="1" err="1">
                <a:latin typeface="Poppins" panose="00000500000000000000" pitchFamily="2" charset="0"/>
                <a:cs typeface="Poppins" panose="00000500000000000000" pitchFamily="2" charset="0"/>
              </a:rPr>
              <a:t>tavoite</a:t>
            </a:r>
            <a:r>
              <a:rPr lang="en-US" b="1">
                <a:latin typeface="Poppins" panose="00000500000000000000" pitchFamily="2" charset="0"/>
                <a:cs typeface="Poppins" panose="00000500000000000000" pitchFamily="2" charset="0"/>
              </a:rPr>
              <a:t>: </a:t>
            </a:r>
          </a:p>
          <a:p>
            <a:r>
              <a:rPr lang="en-US" err="1">
                <a:latin typeface="Poppins" panose="00000500000000000000" pitchFamily="2" charset="0"/>
                <a:cs typeface="Poppins" panose="00000500000000000000" pitchFamily="2" charset="0"/>
              </a:rPr>
              <a:t>Luovutaan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öljylämmityksestä</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vuoteen</a:t>
            </a:r>
            <a:r>
              <a:rPr lang="en-US">
                <a:latin typeface="Poppins" panose="00000500000000000000" pitchFamily="2" charset="0"/>
                <a:cs typeface="Poppins" panose="00000500000000000000" pitchFamily="2" charset="0"/>
              </a:rPr>
              <a:t> 2030 </a:t>
            </a:r>
            <a:r>
              <a:rPr lang="en-US" err="1">
                <a:latin typeface="Poppins" panose="00000500000000000000" pitchFamily="2" charset="0"/>
                <a:cs typeface="Poppins" panose="00000500000000000000" pitchFamily="2" charset="0"/>
              </a:rPr>
              <a:t>mennessä</a:t>
            </a:r>
            <a:r>
              <a:rPr lang="en-US">
                <a:latin typeface="Poppins" panose="00000500000000000000" pitchFamily="2" charset="0"/>
                <a:cs typeface="Poppins" panose="00000500000000000000" pitchFamily="2" charset="0"/>
              </a:rPr>
              <a:t>.</a:t>
            </a:r>
            <a:endParaRPr lang="en-US" sz="200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489413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9600A-1FB6-A12F-FE33-A11FF09F20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55D85A-E2BA-BE5E-DB53-05C5915D4A9F}"/>
              </a:ext>
            </a:extLst>
          </p:cNvPr>
          <p:cNvSpPr>
            <a:spLocks noGrp="1"/>
          </p:cNvSpPr>
          <p:nvPr>
            <p:ph type="title"/>
          </p:nvPr>
        </p:nvSpPr>
        <p:spPr>
          <a:xfrm>
            <a:off x="583758" y="951644"/>
            <a:ext cx="10515600" cy="921499"/>
          </a:xfrm>
        </p:spPr>
        <p:txBody>
          <a:bodyPr/>
          <a:lstStyle/>
          <a:p>
            <a:r>
              <a:rPr lang="en-US" err="1">
                <a:latin typeface="Poppins"/>
                <a:cs typeface="Poppins"/>
              </a:rPr>
              <a:t>Taloyhtiöklubitoiminta</a:t>
            </a:r>
            <a:r>
              <a:rPr lang="en-US">
                <a:latin typeface="Poppins"/>
                <a:cs typeface="Poppins"/>
              </a:rPr>
              <a:t> = </a:t>
            </a:r>
            <a:r>
              <a:rPr lang="en-US" err="1">
                <a:latin typeface="Poppins"/>
                <a:cs typeface="Poppins"/>
              </a:rPr>
              <a:t>naapurustoyhteistyö</a:t>
            </a:r>
            <a:endParaRPr lang="en-US">
              <a:latin typeface="Poppins"/>
              <a:cs typeface="Poppins"/>
            </a:endParaRPr>
          </a:p>
          <a:p>
            <a:endParaRPr lang="en-US">
              <a:latin typeface="Poppins"/>
              <a:cs typeface="Poppins"/>
            </a:endParaRPr>
          </a:p>
        </p:txBody>
      </p:sp>
      <p:sp>
        <p:nvSpPr>
          <p:cNvPr id="4" name="Content Placeholder 3">
            <a:extLst>
              <a:ext uri="{FF2B5EF4-FFF2-40B4-BE49-F238E27FC236}">
                <a16:creationId xmlns:a16="http://schemas.microsoft.com/office/drawing/2014/main" id="{2DAC76E8-A64D-EE9A-BE71-9871232DCD62}"/>
              </a:ext>
            </a:extLst>
          </p:cNvPr>
          <p:cNvSpPr>
            <a:spLocks noGrp="1"/>
          </p:cNvSpPr>
          <p:nvPr>
            <p:ph sz="quarter" idx="13"/>
          </p:nvPr>
        </p:nvSpPr>
        <p:spPr>
          <a:xfrm>
            <a:off x="838200" y="2079625"/>
            <a:ext cx="3943350" cy="4097338"/>
          </a:xfrm>
        </p:spPr>
        <p:txBody>
          <a:bodyPr vert="horz" lIns="91440" tIns="45720" rIns="91440" bIns="45720" rtlCol="0" anchor="t">
            <a:noAutofit/>
          </a:bodyPr>
          <a:lstStyle/>
          <a:p>
            <a:pPr marL="0" indent="0">
              <a:spcAft>
                <a:spcPts val="0"/>
              </a:spcAft>
              <a:buNone/>
            </a:pPr>
            <a:r>
              <a:rPr lang="fi-FI" sz="1600" b="1">
                <a:latin typeface="Poppins" panose="00000500000000000000" pitchFamily="2" charset="0"/>
                <a:cs typeface="Poppins" panose="00000500000000000000" pitchFamily="2" charset="0"/>
              </a:rPr>
              <a:t>Vantaa edistää taloyhtiöklubia, jolla pyritään:</a:t>
            </a:r>
            <a:endParaRPr lang="en-US" sz="1600">
              <a:latin typeface="Poppins" panose="00000500000000000000" pitchFamily="2" charset="0"/>
              <a:cs typeface="Poppins" panose="00000500000000000000" pitchFamily="2" charset="0"/>
            </a:endParaRPr>
          </a:p>
          <a:p>
            <a:pPr marL="342900" indent="-342900">
              <a:spcAft>
                <a:spcPts val="0"/>
              </a:spcAft>
              <a:buAutoNum type="arabicPeriod"/>
            </a:pPr>
            <a:r>
              <a:rPr lang="fi-FI" sz="1600">
                <a:latin typeface="Poppins" panose="00000500000000000000" pitchFamily="2" charset="0"/>
                <a:cs typeface="Poppins" panose="00000500000000000000" pitchFamily="2" charset="0"/>
              </a:rPr>
              <a:t>Vähentämään päästöjä ja energiankulutusta</a:t>
            </a:r>
          </a:p>
          <a:p>
            <a:pPr marL="342900" indent="-342900">
              <a:spcAft>
                <a:spcPts val="0"/>
              </a:spcAft>
              <a:buAutoNum type="arabicPeriod"/>
            </a:pPr>
            <a:r>
              <a:rPr lang="fi-FI" sz="1600">
                <a:latin typeface="Poppins" panose="00000500000000000000" pitchFamily="2" charset="0"/>
                <a:cs typeface="Poppins" panose="00000500000000000000" pitchFamily="2" charset="0"/>
              </a:rPr>
              <a:t>Auttaa taloyhtiöitä tunnistamaan oman tontin ja rakennuksen potentiaalia ja kiihdyttämään täydennysrakentamista</a:t>
            </a:r>
          </a:p>
          <a:p>
            <a:pPr marL="342900" indent="-342900">
              <a:spcAft>
                <a:spcPts val="0"/>
              </a:spcAft>
              <a:buAutoNum type="arabicPeriod"/>
            </a:pPr>
            <a:r>
              <a:rPr lang="fi-FI" sz="1600">
                <a:latin typeface="Poppins" panose="00000500000000000000" pitchFamily="2" charset="0"/>
                <a:cs typeface="Poppins" panose="00000500000000000000" pitchFamily="2" charset="0"/>
              </a:rPr>
              <a:t>Kehittämään lähiöalueita taloyhtiöiden yhteistyöllä, esim. korttelipihoihin kannustamalla</a:t>
            </a:r>
            <a:endParaRPr lang="en-US" sz="1600">
              <a:latin typeface="Poppins" panose="00000500000000000000" pitchFamily="2" charset="0"/>
              <a:cs typeface="Poppins" panose="00000500000000000000" pitchFamily="2" charset="0"/>
            </a:endParaRPr>
          </a:p>
          <a:p>
            <a:pPr marL="342900" indent="-342900">
              <a:spcAft>
                <a:spcPts val="0"/>
              </a:spcAft>
              <a:buAutoNum type="arabicPeriod"/>
            </a:pPr>
            <a:r>
              <a:rPr lang="fi-FI" sz="1600">
                <a:latin typeface="Poppins" panose="00000500000000000000" pitchFamily="2" charset="0"/>
                <a:cs typeface="Poppins" panose="00000500000000000000" pitchFamily="2" charset="0"/>
              </a:rPr>
              <a:t>Vahvistamaan taloyhtiöiden järjestäytymistä naapurustossa ja vuoropuhelua toistensa sekä kaupungin kanssa</a:t>
            </a:r>
          </a:p>
        </p:txBody>
      </p:sp>
      <p:sp>
        <p:nvSpPr>
          <p:cNvPr id="8" name="Content Placeholder 3">
            <a:extLst>
              <a:ext uri="{FF2B5EF4-FFF2-40B4-BE49-F238E27FC236}">
                <a16:creationId xmlns:a16="http://schemas.microsoft.com/office/drawing/2014/main" id="{81AAF59E-0362-173D-B84D-060CE82C2783}"/>
              </a:ext>
            </a:extLst>
          </p:cNvPr>
          <p:cNvSpPr txBox="1">
            <a:spLocks/>
          </p:cNvSpPr>
          <p:nvPr/>
        </p:nvSpPr>
        <p:spPr>
          <a:xfrm>
            <a:off x="4790017" y="2094442"/>
            <a:ext cx="6578600" cy="4097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1600" err="1">
                <a:latin typeface="Poppins" panose="00000500000000000000" pitchFamily="2" charset="0"/>
                <a:cs typeface="Poppins" panose="00000500000000000000" pitchFamily="2" charset="0"/>
              </a:rPr>
              <a:t>Ympäristöministeriö</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sekä</a:t>
            </a:r>
            <a:r>
              <a:rPr lang="en-US" sz="1600">
                <a:latin typeface="Poppins" panose="00000500000000000000" pitchFamily="2" charset="0"/>
                <a:cs typeface="Poppins" panose="00000500000000000000" pitchFamily="2" charset="0"/>
              </a:rPr>
              <a:t> Vantaan, </a:t>
            </a:r>
            <a:r>
              <a:rPr lang="en-US" sz="1600" err="1">
                <a:latin typeface="Poppins" panose="00000500000000000000" pitchFamily="2" charset="0"/>
                <a:cs typeface="Poppins" panose="00000500000000000000" pitchFamily="2" charset="0"/>
              </a:rPr>
              <a:t>Espoon</a:t>
            </a:r>
            <a:r>
              <a:rPr lang="en-US" sz="1600">
                <a:latin typeface="Poppins" panose="00000500000000000000" pitchFamily="2" charset="0"/>
                <a:cs typeface="Poppins" panose="00000500000000000000" pitchFamily="2" charset="0"/>
              </a:rPr>
              <a:t> ja Helsingin </a:t>
            </a:r>
            <a:r>
              <a:rPr lang="en-US" sz="1600" err="1">
                <a:latin typeface="Poppins" panose="00000500000000000000" pitchFamily="2" charset="0"/>
                <a:cs typeface="Poppins" panose="00000500000000000000" pitchFamily="2" charset="0"/>
              </a:rPr>
              <a:t>kaupungit</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rahoittivat</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Taloyhtiöklubitoimintaa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vuosina</a:t>
            </a:r>
            <a:r>
              <a:rPr lang="en-US" sz="1600">
                <a:latin typeface="Poppins" panose="00000500000000000000" pitchFamily="2" charset="0"/>
                <a:cs typeface="Poppins" panose="00000500000000000000" pitchFamily="2" charset="0"/>
              </a:rPr>
              <a:t> 2020-2025, </a:t>
            </a:r>
            <a:r>
              <a:rPr lang="en-US" sz="1600" err="1">
                <a:latin typeface="Poppins" panose="00000500000000000000" pitchFamily="2" charset="0"/>
                <a:cs typeface="Poppins" panose="00000500000000000000" pitchFamily="2" charset="0"/>
              </a:rPr>
              <a:t>minkä</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jälkeen</a:t>
            </a:r>
            <a:r>
              <a:rPr lang="en-US" sz="1600">
                <a:latin typeface="Poppins" panose="00000500000000000000" pitchFamily="2" charset="0"/>
                <a:cs typeface="Poppins" panose="00000500000000000000" pitchFamily="2" charset="0"/>
              </a:rPr>
              <a:t> se on </a:t>
            </a:r>
            <a:r>
              <a:rPr lang="en-US" sz="1600" err="1">
                <a:latin typeface="Poppins" panose="00000500000000000000" pitchFamily="2" charset="0"/>
                <a:cs typeface="Poppins" panose="00000500000000000000" pitchFamily="2" charset="0"/>
              </a:rPr>
              <a:t>jatkunut</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ilman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julkista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rahoitusta</a:t>
            </a:r>
            <a:endParaRPr lang="en-US" sz="1600">
              <a:latin typeface="Poppins" panose="00000500000000000000" pitchFamily="2" charset="0"/>
              <a:cs typeface="Poppins" panose="00000500000000000000" pitchFamily="2" charset="0"/>
            </a:endParaRPr>
          </a:p>
          <a:p>
            <a:pPr>
              <a:spcBef>
                <a:spcPts val="600"/>
              </a:spcBef>
              <a:buFont typeface="Arial" panose="020B0604020202020204" pitchFamily="34" charset="0"/>
              <a:buChar char="•"/>
            </a:pPr>
            <a:r>
              <a:rPr lang="en-US" sz="1600" err="1">
                <a:latin typeface="Poppins" panose="00000500000000000000" pitchFamily="2" charset="0"/>
                <a:cs typeface="Poppins" panose="00000500000000000000" pitchFamily="2" charset="0"/>
              </a:rPr>
              <a:t>Vantaalla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oli</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mukana</a:t>
            </a:r>
            <a:r>
              <a:rPr lang="en-US" sz="1600">
                <a:latin typeface="Poppins" panose="00000500000000000000" pitchFamily="2" charset="0"/>
                <a:cs typeface="Poppins" panose="00000500000000000000" pitchFamily="2" charset="0"/>
              </a:rPr>
              <a:t> 130 </a:t>
            </a:r>
            <a:r>
              <a:rPr lang="en-US" sz="1600" err="1">
                <a:latin typeface="Poppins" panose="00000500000000000000" pitchFamily="2" charset="0"/>
                <a:cs typeface="Poppins" panose="00000500000000000000" pitchFamily="2" charset="0"/>
              </a:rPr>
              <a:t>taloyhtiötä</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joista</a:t>
            </a:r>
            <a:r>
              <a:rPr lang="en-US" sz="1600">
                <a:latin typeface="Poppins" panose="00000500000000000000" pitchFamily="2" charset="0"/>
                <a:cs typeface="Poppins" panose="00000500000000000000" pitchFamily="2" charset="0"/>
              </a:rPr>
              <a:t> n. 250 </a:t>
            </a:r>
            <a:r>
              <a:rPr lang="en-US" sz="1600" err="1">
                <a:latin typeface="Poppins" panose="00000500000000000000" pitchFamily="2" charset="0"/>
                <a:cs typeface="Poppins" panose="00000500000000000000" pitchFamily="2" charset="0"/>
              </a:rPr>
              <a:t>hallituslaista</a:t>
            </a:r>
            <a:endParaRPr lang="en-US" sz="1600">
              <a:latin typeface="Poppins" panose="00000500000000000000" pitchFamily="2" charset="0"/>
              <a:cs typeface="Poppins" panose="00000500000000000000" pitchFamily="2" charset="0"/>
            </a:endParaRPr>
          </a:p>
          <a:p>
            <a:pPr>
              <a:spcBef>
                <a:spcPts val="600"/>
              </a:spcBef>
              <a:buFont typeface="Arial" panose="020B0604020202020204" pitchFamily="34" charset="0"/>
              <a:buChar char="•"/>
            </a:pPr>
            <a:r>
              <a:rPr lang="en-US" sz="1600" err="1">
                <a:latin typeface="Poppins" panose="00000500000000000000" pitchFamily="2" charset="0"/>
                <a:cs typeface="Poppins" panose="00000500000000000000" pitchFamily="2" charset="0"/>
              </a:rPr>
              <a:t>Klubeja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oli</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Myyrmäessä</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Koivukylässä</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Hakunilassa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Mikkolassa</a:t>
            </a:r>
            <a:r>
              <a:rPr lang="en-US" sz="1600">
                <a:latin typeface="Poppins" panose="00000500000000000000" pitchFamily="2" charset="0"/>
                <a:cs typeface="Poppins" panose="00000500000000000000" pitchFamily="2" charset="0"/>
              </a:rPr>
              <a:t> ja </a:t>
            </a:r>
            <a:r>
              <a:rPr lang="en-US" sz="1600" err="1">
                <a:latin typeface="Poppins" panose="00000500000000000000" pitchFamily="2" charset="0"/>
                <a:cs typeface="Poppins" panose="00000500000000000000" pitchFamily="2" charset="0"/>
              </a:rPr>
              <a:t>Länsimäessä</a:t>
            </a:r>
            <a:endParaRPr lang="en-US" sz="1600">
              <a:latin typeface="Poppins" panose="00000500000000000000" pitchFamily="2" charset="0"/>
              <a:cs typeface="Poppins" panose="00000500000000000000" pitchFamily="2" charset="0"/>
            </a:endParaRPr>
          </a:p>
          <a:p>
            <a:pPr>
              <a:spcBef>
                <a:spcPts val="600"/>
              </a:spcBef>
            </a:pPr>
            <a:r>
              <a:rPr lang="en-US" sz="1600" err="1">
                <a:latin typeface="Poppins" panose="00000500000000000000" pitchFamily="2" charset="0"/>
                <a:cs typeface="Poppins" panose="00000500000000000000" pitchFamily="2" charset="0"/>
              </a:rPr>
              <a:t>Hankkeessa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tuotettiin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klubitoiminnan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käsikirja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sekä</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taloyhtiöille</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tietoa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tämän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energiaillan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lopputöiden</a:t>
            </a:r>
            <a:r>
              <a:rPr lang="en-US" sz="1600">
                <a:latin typeface="Poppins" panose="00000500000000000000" pitchFamily="2" charset="0"/>
                <a:cs typeface="Poppins" panose="00000500000000000000" pitchFamily="2" charset="0"/>
              </a:rPr>
              <a:t>, As Oy </a:t>
            </a:r>
            <a:r>
              <a:rPr lang="en-US" sz="1600" err="1">
                <a:latin typeface="Poppins" panose="00000500000000000000" pitchFamily="2" charset="0"/>
                <a:cs typeface="Poppins" panose="00000500000000000000" pitchFamily="2" charset="0"/>
              </a:rPr>
              <a:t>Hiililaskuri</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pilotoinnin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koulutusten</a:t>
            </a:r>
            <a:r>
              <a:rPr lang="en-US" sz="1600">
                <a:latin typeface="Poppins" panose="00000500000000000000" pitchFamily="2" charset="0"/>
                <a:cs typeface="Poppins" panose="00000500000000000000" pitchFamily="2" charset="0"/>
              </a:rPr>
              <a:t> ja </a:t>
            </a:r>
            <a:r>
              <a:rPr lang="en-US" sz="1600" err="1">
                <a:latin typeface="Poppins" panose="00000500000000000000" pitchFamily="2" charset="0"/>
                <a:cs typeface="Poppins" panose="00000500000000000000" pitchFamily="2" charset="0"/>
              </a:rPr>
              <a:t>laadukkaan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energiatodistuksen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hankinnan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oppaan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muodossa</a:t>
            </a:r>
            <a:r>
              <a:rPr lang="en-US" sz="1600">
                <a:latin typeface="Poppins" panose="00000500000000000000" pitchFamily="2" charset="0"/>
                <a:cs typeface="Poppins" panose="00000500000000000000" pitchFamily="2" charset="0"/>
              </a:rPr>
              <a:t> </a:t>
            </a:r>
          </a:p>
        </p:txBody>
      </p:sp>
      <p:sp>
        <p:nvSpPr>
          <p:cNvPr id="10" name="Tekstiruutu 11">
            <a:extLst>
              <a:ext uri="{FF2B5EF4-FFF2-40B4-BE49-F238E27FC236}">
                <a16:creationId xmlns:a16="http://schemas.microsoft.com/office/drawing/2014/main" id="{D61D6228-6E0A-77FF-A1D2-59788E8B905C}"/>
              </a:ext>
            </a:extLst>
          </p:cNvPr>
          <p:cNvSpPr txBox="1"/>
          <p:nvPr/>
        </p:nvSpPr>
        <p:spPr>
          <a:xfrm>
            <a:off x="6247424" y="5821501"/>
            <a:ext cx="2477476" cy="646331"/>
          </a:xfrm>
          <a:prstGeom prst="rect">
            <a:avLst/>
          </a:prstGeom>
          <a:noFill/>
        </p:spPr>
        <p:txBody>
          <a:bodyPr wrap="square" lIns="91440" tIns="45720" rIns="91440" bIns="45720" anchor="t">
            <a:spAutoFit/>
          </a:bodyPr>
          <a:lstStyle/>
          <a:p>
            <a:r>
              <a:rPr lang="fi-FI" sz="1200"/>
              <a:t>Lisätietoja:</a:t>
            </a:r>
            <a:br>
              <a:rPr lang="fi-FI" sz="1200" dirty="0"/>
            </a:br>
            <a:r>
              <a:rPr lang="fi-FI" sz="1200" dirty="0">
                <a:hlinkClick r:id="rId2"/>
              </a:rPr>
              <a:t>https://taloyhtioklubi-hanke.fi</a:t>
            </a:r>
            <a:endParaRPr lang="en-US" sz="1200"/>
          </a:p>
          <a:p>
            <a:endParaRPr lang="fi-FI" sz="1200" dirty="0"/>
          </a:p>
        </p:txBody>
      </p:sp>
      <p:pic>
        <p:nvPicPr>
          <p:cNvPr id="11" name="Picture 10">
            <a:extLst>
              <a:ext uri="{FF2B5EF4-FFF2-40B4-BE49-F238E27FC236}">
                <a16:creationId xmlns:a16="http://schemas.microsoft.com/office/drawing/2014/main" id="{22E6AF17-E304-36D9-05EA-6C5C3567788B}"/>
              </a:ext>
            </a:extLst>
          </p:cNvPr>
          <p:cNvPicPr>
            <a:picLocks noChangeAspect="1"/>
          </p:cNvPicPr>
          <p:nvPr/>
        </p:nvPicPr>
        <p:blipFill>
          <a:blip r:embed="rId3"/>
          <a:stretch>
            <a:fillRect/>
          </a:stretch>
        </p:blipFill>
        <p:spPr>
          <a:xfrm>
            <a:off x="8693955" y="5223008"/>
            <a:ext cx="1481667" cy="1481667"/>
          </a:xfrm>
          <a:prstGeom prst="rect">
            <a:avLst/>
          </a:prstGeom>
        </p:spPr>
      </p:pic>
      <p:pic>
        <p:nvPicPr>
          <p:cNvPr id="2" name="Picture 1">
            <a:extLst>
              <a:ext uri="{FF2B5EF4-FFF2-40B4-BE49-F238E27FC236}">
                <a16:creationId xmlns:a16="http://schemas.microsoft.com/office/drawing/2014/main" id="{F06DFE14-4378-5815-E0FB-11B167D9DDE3}"/>
              </a:ext>
            </a:extLst>
          </p:cNvPr>
          <p:cNvPicPr>
            <a:picLocks noChangeAspect="1"/>
          </p:cNvPicPr>
          <p:nvPr/>
        </p:nvPicPr>
        <p:blipFill>
          <a:blip r:embed="rId4"/>
          <a:stretch>
            <a:fillRect/>
          </a:stretch>
        </p:blipFill>
        <p:spPr>
          <a:xfrm>
            <a:off x="9479463" y="26207"/>
            <a:ext cx="2683086" cy="733772"/>
          </a:xfrm>
          <a:prstGeom prst="rect">
            <a:avLst/>
          </a:prstGeom>
        </p:spPr>
      </p:pic>
      <p:pic>
        <p:nvPicPr>
          <p:cNvPr id="6" name="Kuva 5">
            <a:extLst>
              <a:ext uri="{FF2B5EF4-FFF2-40B4-BE49-F238E27FC236}">
                <a16:creationId xmlns:a16="http://schemas.microsoft.com/office/drawing/2014/main" id="{DC5DDD1B-90F3-73CC-CA10-0C3D4498B932}"/>
              </a:ext>
            </a:extLst>
          </p:cNvPr>
          <p:cNvPicPr>
            <a:picLocks noChangeAspect="1"/>
          </p:cNvPicPr>
          <p:nvPr/>
        </p:nvPicPr>
        <p:blipFill>
          <a:blip r:embed="rId5"/>
          <a:stretch>
            <a:fillRect/>
          </a:stretch>
        </p:blipFill>
        <p:spPr>
          <a:xfrm>
            <a:off x="4781550" y="5572263"/>
            <a:ext cx="1450722" cy="1021697"/>
          </a:xfrm>
          <a:prstGeom prst="rect">
            <a:avLst/>
          </a:prstGeom>
        </p:spPr>
      </p:pic>
    </p:spTree>
    <p:extLst>
      <p:ext uri="{BB962C8B-B14F-4D97-AF65-F5344CB8AC3E}">
        <p14:creationId xmlns:p14="http://schemas.microsoft.com/office/powerpoint/2010/main" val="292158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8156C-AFC6-81D1-0C3B-8D009CDA93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1487EA-AB24-A7EC-A336-E940CD22BCA7}"/>
              </a:ext>
            </a:extLst>
          </p:cNvPr>
          <p:cNvSpPr>
            <a:spLocks noGrp="1"/>
          </p:cNvSpPr>
          <p:nvPr>
            <p:ph type="title"/>
          </p:nvPr>
        </p:nvSpPr>
        <p:spPr>
          <a:xfrm>
            <a:off x="575808" y="387527"/>
            <a:ext cx="10515600" cy="921499"/>
          </a:xfrm>
        </p:spPr>
        <p:txBody>
          <a:bodyPr/>
          <a:lstStyle/>
          <a:p>
            <a:r>
              <a:rPr lang="en-US" err="1">
                <a:latin typeface="Poppins"/>
                <a:cs typeface="Poppins"/>
              </a:rPr>
              <a:t>Koivukylän</a:t>
            </a:r>
            <a:r>
              <a:rPr lang="en-US">
                <a:latin typeface="Poppins"/>
                <a:cs typeface="Poppins"/>
              </a:rPr>
              <a:t> </a:t>
            </a:r>
            <a:r>
              <a:rPr lang="en-US" err="1">
                <a:latin typeface="Poppins"/>
                <a:cs typeface="Poppins"/>
              </a:rPr>
              <a:t>ryhmäkorjaushanke</a:t>
            </a:r>
            <a:endParaRPr lang="en-US"/>
          </a:p>
        </p:txBody>
      </p:sp>
      <p:sp>
        <p:nvSpPr>
          <p:cNvPr id="4" name="Content Placeholder 3">
            <a:extLst>
              <a:ext uri="{FF2B5EF4-FFF2-40B4-BE49-F238E27FC236}">
                <a16:creationId xmlns:a16="http://schemas.microsoft.com/office/drawing/2014/main" id="{48B663D9-D44D-39D5-C8E6-D52FEF724F94}"/>
              </a:ext>
            </a:extLst>
          </p:cNvPr>
          <p:cNvSpPr>
            <a:spLocks noGrp="1"/>
          </p:cNvSpPr>
          <p:nvPr>
            <p:ph sz="quarter" idx="13"/>
          </p:nvPr>
        </p:nvSpPr>
        <p:spPr>
          <a:xfrm>
            <a:off x="764715" y="1539148"/>
            <a:ext cx="10515600" cy="4097338"/>
          </a:xfrm>
        </p:spPr>
        <p:txBody>
          <a:bodyPr vert="horz" lIns="91440" tIns="45720" rIns="91440" bIns="45720" rtlCol="0" anchor="t">
            <a:normAutofit/>
          </a:bodyPr>
          <a:lstStyle/>
          <a:p>
            <a:r>
              <a:rPr lang="en-US" sz="1800">
                <a:latin typeface="Poppins" panose="00000500000000000000" pitchFamily="2" charset="0"/>
                <a:cs typeface="Poppins" panose="00000500000000000000" pitchFamily="2" charset="0"/>
              </a:rPr>
              <a:t>Huomisen Havukoski -</a:t>
            </a:r>
            <a:r>
              <a:rPr lang="en-US" sz="1800" err="1">
                <a:latin typeface="Poppins" panose="00000500000000000000" pitchFamily="2" charset="0"/>
                <a:cs typeface="Poppins" panose="00000500000000000000" pitchFamily="2" charset="0"/>
              </a:rPr>
              <a:t>ryhmäkorjaushanke</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hankeselvitysvaiheessa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yksityinen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hanke</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jopa</a:t>
            </a:r>
            <a:r>
              <a:rPr lang="en-US" sz="1800">
                <a:latin typeface="Poppins" panose="00000500000000000000" pitchFamily="2" charset="0"/>
                <a:cs typeface="Poppins" panose="00000500000000000000" pitchFamily="2" charset="0"/>
              </a:rPr>
              <a:t> 60:n  </a:t>
            </a:r>
            <a:r>
              <a:rPr lang="en-US" sz="1800" err="1">
                <a:latin typeface="Poppins" panose="00000500000000000000" pitchFamily="2" charset="0"/>
                <a:cs typeface="Poppins" panose="00000500000000000000" pitchFamily="2" charset="0"/>
              </a:rPr>
              <a:t>taloyhtiön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korjaamiseksi</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samalla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kertaa</a:t>
            </a:r>
            <a:endParaRPr lang="en-US" sz="1800">
              <a:latin typeface="Poppins" panose="00000500000000000000" pitchFamily="2" charset="0"/>
              <a:cs typeface="Poppins" panose="00000500000000000000" pitchFamily="2" charset="0"/>
            </a:endParaRPr>
          </a:p>
          <a:p>
            <a:r>
              <a:rPr lang="en-US" sz="1800" err="1">
                <a:latin typeface="Poppins" panose="00000500000000000000" pitchFamily="2" charset="0"/>
                <a:cs typeface="Poppins" panose="00000500000000000000" pitchFamily="2" charset="0"/>
              </a:rPr>
              <a:t>Alueella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samaa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ikäluokkaa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olevia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taloja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eli</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niissä</a:t>
            </a:r>
            <a:r>
              <a:rPr lang="en-US" sz="1800">
                <a:latin typeface="Poppins" panose="00000500000000000000" pitchFamily="2" charset="0"/>
                <a:cs typeface="Poppins" panose="00000500000000000000" pitchFamily="2" charset="0"/>
              </a:rPr>
              <a:t> on </a:t>
            </a:r>
            <a:r>
              <a:rPr lang="en-US" sz="1800" err="1">
                <a:latin typeface="Poppins" panose="00000500000000000000" pitchFamily="2" charset="0"/>
                <a:cs typeface="Poppins" panose="00000500000000000000" pitchFamily="2" charset="0"/>
              </a:rPr>
              <a:t>samanlaisia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korjaustarpeita</a:t>
            </a:r>
            <a:r>
              <a:rPr lang="en-US" sz="1800">
                <a:latin typeface="Poppins" panose="00000500000000000000" pitchFamily="2" charset="0"/>
                <a:cs typeface="Poppins" panose="00000500000000000000" pitchFamily="2" charset="0"/>
              </a:rPr>
              <a:t>  -&gt; </a:t>
            </a:r>
            <a:r>
              <a:rPr lang="en-US" sz="1800" err="1">
                <a:latin typeface="Poppins" panose="00000500000000000000" pitchFamily="2" charset="0"/>
                <a:cs typeface="Poppins" panose="00000500000000000000" pitchFamily="2" charset="0"/>
              </a:rPr>
              <a:t>mahdollisuus</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massa-alennukseen</a:t>
            </a:r>
            <a:r>
              <a:rPr lang="en-US" sz="1800">
                <a:latin typeface="Poppins" panose="00000500000000000000" pitchFamily="2" charset="0"/>
                <a:cs typeface="Poppins" panose="00000500000000000000" pitchFamily="2" charset="0"/>
              </a:rPr>
              <a:t> ja </a:t>
            </a:r>
            <a:r>
              <a:rPr lang="en-US" sz="1800" err="1">
                <a:latin typeface="Poppins" panose="00000500000000000000" pitchFamily="2" charset="0"/>
                <a:cs typeface="Poppins" panose="00000500000000000000" pitchFamily="2" charset="0"/>
              </a:rPr>
              <a:t>synergiaetuihin</a:t>
            </a:r>
            <a:endParaRPr lang="en-US" sz="1800">
              <a:latin typeface="Poppins" panose="00000500000000000000" pitchFamily="2" charset="0"/>
              <a:cs typeface="Poppins" panose="00000500000000000000" pitchFamily="2" charset="0"/>
            </a:endParaRPr>
          </a:p>
          <a:p>
            <a:r>
              <a:rPr lang="en-US" sz="1800">
                <a:latin typeface="Poppins" panose="00000500000000000000" pitchFamily="2" charset="0"/>
                <a:cs typeface="Poppins" panose="00000500000000000000" pitchFamily="2" charset="0"/>
              </a:rPr>
              <a:t>Kun </a:t>
            </a:r>
            <a:r>
              <a:rPr lang="en-US" sz="1800" err="1">
                <a:latin typeface="Poppins" panose="00000500000000000000" pitchFamily="2" charset="0"/>
                <a:cs typeface="Poppins" panose="00000500000000000000" pitchFamily="2" charset="0"/>
              </a:rPr>
              <a:t>koko</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alue</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korjataan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kerralla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pankki</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voi</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myöntää</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lainaa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asuntojen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uutta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korkeampaa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vakuusarvoa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vastaan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Lisäksi</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energiatehokkuuden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parantaminen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mahdollistaa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edullisemman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rahoituksen</a:t>
            </a:r>
            <a:r>
              <a:rPr lang="en-US" sz="1800">
                <a:latin typeface="Poppins" panose="00000500000000000000" pitchFamily="2" charset="0"/>
                <a:cs typeface="Poppins" panose="00000500000000000000" pitchFamily="2" charset="0"/>
              </a:rPr>
              <a:t> ja </a:t>
            </a:r>
            <a:r>
              <a:rPr lang="en-US" sz="1800" err="1">
                <a:latin typeface="Poppins" panose="00000500000000000000" pitchFamily="2" charset="0"/>
                <a:cs typeface="Poppins" panose="00000500000000000000" pitchFamily="2" charset="0"/>
              </a:rPr>
              <a:t>alhaisemman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hoitovastikkeen</a:t>
            </a:r>
            <a:r>
              <a:rPr lang="en-US" sz="1800">
                <a:latin typeface="Poppins" panose="00000500000000000000" pitchFamily="2" charset="0"/>
                <a:cs typeface="Poppins" panose="00000500000000000000" pitchFamily="2" charset="0"/>
              </a:rPr>
              <a:t>.</a:t>
            </a:r>
          </a:p>
          <a:p>
            <a:r>
              <a:rPr lang="en-US" sz="1800" err="1">
                <a:latin typeface="Poppins" panose="00000500000000000000" pitchFamily="2" charset="0"/>
                <a:cs typeface="Poppins" panose="00000500000000000000" pitchFamily="2" charset="0"/>
              </a:rPr>
              <a:t>Turussa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tehty</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samaa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pienemmässä</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mittakaavassa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säästöt</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olivat</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jopa</a:t>
            </a:r>
            <a:r>
              <a:rPr lang="en-US" sz="1800">
                <a:latin typeface="Poppins" panose="00000500000000000000" pitchFamily="2" charset="0"/>
                <a:cs typeface="Poppins" panose="00000500000000000000" pitchFamily="2" charset="0"/>
              </a:rPr>
              <a:t> 20% </a:t>
            </a:r>
            <a:r>
              <a:rPr lang="en-US" sz="1800" err="1">
                <a:latin typeface="Poppins" panose="00000500000000000000" pitchFamily="2" charset="0"/>
                <a:cs typeface="Poppins" panose="00000500000000000000" pitchFamily="2" charset="0"/>
              </a:rPr>
              <a:t>verrattuna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yksittäisten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kiinteistöjen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korjaushankkeisiin</a:t>
            </a:r>
            <a:endParaRPr lang="en-US" sz="1800">
              <a:latin typeface="Poppins" panose="00000500000000000000" pitchFamily="2" charset="0"/>
              <a:cs typeface="Poppins" panose="00000500000000000000" pitchFamily="2" charset="0"/>
            </a:endParaRPr>
          </a:p>
        </p:txBody>
      </p:sp>
      <p:pic>
        <p:nvPicPr>
          <p:cNvPr id="2" name="Picture 1">
            <a:extLst>
              <a:ext uri="{FF2B5EF4-FFF2-40B4-BE49-F238E27FC236}">
                <a16:creationId xmlns:a16="http://schemas.microsoft.com/office/drawing/2014/main" id="{5894B863-AFEE-9725-AC9E-0C9129AB1F22}"/>
              </a:ext>
            </a:extLst>
          </p:cNvPr>
          <p:cNvPicPr>
            <a:picLocks noChangeAspect="1"/>
          </p:cNvPicPr>
          <p:nvPr/>
        </p:nvPicPr>
        <p:blipFill>
          <a:blip r:embed="rId2"/>
          <a:stretch>
            <a:fillRect/>
          </a:stretch>
        </p:blipFill>
        <p:spPr>
          <a:xfrm>
            <a:off x="8345287" y="4785674"/>
            <a:ext cx="1813321" cy="1821604"/>
          </a:xfrm>
          <a:prstGeom prst="rect">
            <a:avLst/>
          </a:prstGeom>
        </p:spPr>
      </p:pic>
      <p:sp>
        <p:nvSpPr>
          <p:cNvPr id="5" name="TextBox 4">
            <a:extLst>
              <a:ext uri="{FF2B5EF4-FFF2-40B4-BE49-F238E27FC236}">
                <a16:creationId xmlns:a16="http://schemas.microsoft.com/office/drawing/2014/main" id="{497F3459-449E-947F-51C9-A1C358AB593C}"/>
              </a:ext>
            </a:extLst>
          </p:cNvPr>
          <p:cNvSpPr txBox="1"/>
          <p:nvPr/>
        </p:nvSpPr>
        <p:spPr>
          <a:xfrm>
            <a:off x="6169486" y="4957317"/>
            <a:ext cx="23787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err="1"/>
              <a:t>Lisätietoja</a:t>
            </a:r>
            <a:r>
              <a:rPr lang="en-US" sz="1600" dirty="0"/>
              <a:t>: </a:t>
            </a:r>
            <a:r>
              <a:rPr lang="en-US" sz="1600" dirty="0">
                <a:hlinkClick r:id="rId3"/>
              </a:rPr>
              <a:t>huomisenhavukoski.fi</a:t>
            </a:r>
            <a:endParaRPr lang="en-US" sz="1600"/>
          </a:p>
          <a:p>
            <a:r>
              <a:rPr lang="en-US" sz="1600" dirty="0" err="1"/>
              <a:t>Infotilaisuus</a:t>
            </a:r>
            <a:r>
              <a:rPr lang="en-US" sz="1600" dirty="0"/>
              <a:t> 4.11.</a:t>
            </a:r>
          </a:p>
        </p:txBody>
      </p:sp>
      <p:pic>
        <p:nvPicPr>
          <p:cNvPr id="6" name="Picture 5" descr="Kuva, joka sisältää kohteen teksti, puu, ulko, rakennus&#10;&#10;Kuvaus luotu automaattisesti">
            <a:extLst>
              <a:ext uri="{FF2B5EF4-FFF2-40B4-BE49-F238E27FC236}">
                <a16:creationId xmlns:a16="http://schemas.microsoft.com/office/drawing/2014/main" id="{3059D76E-77D9-EA37-B676-E1A3A72E1AA4}"/>
              </a:ext>
            </a:extLst>
          </p:cNvPr>
          <p:cNvPicPr>
            <a:picLocks noChangeAspect="1"/>
          </p:cNvPicPr>
          <p:nvPr/>
        </p:nvPicPr>
        <p:blipFill>
          <a:blip r:embed="rId4"/>
          <a:stretch>
            <a:fillRect/>
          </a:stretch>
        </p:blipFill>
        <p:spPr>
          <a:xfrm>
            <a:off x="1112881" y="4749260"/>
            <a:ext cx="2924175" cy="1409700"/>
          </a:xfrm>
          <a:prstGeom prst="rect">
            <a:avLst/>
          </a:prstGeom>
        </p:spPr>
      </p:pic>
    </p:spTree>
    <p:extLst>
      <p:ext uri="{BB962C8B-B14F-4D97-AF65-F5344CB8AC3E}">
        <p14:creationId xmlns:p14="http://schemas.microsoft.com/office/powerpoint/2010/main" val="381497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7DEB7-740E-93EB-B7DD-A5426F838548}"/>
            </a:ext>
          </a:extLst>
        </p:cNvPr>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B3A62269-55A2-4C12-C825-A9701B053995}"/>
              </a:ext>
            </a:extLst>
          </p:cNvPr>
          <p:cNvPicPr>
            <a:picLocks noGrp="1" noChangeAspect="1"/>
          </p:cNvPicPr>
          <p:nvPr>
            <p:ph sz="quarter" idx="10"/>
          </p:nvPr>
        </p:nvPicPr>
        <p:blipFill>
          <a:blip r:embed="rId2"/>
          <a:stretch>
            <a:fillRect/>
          </a:stretch>
        </p:blipFill>
        <p:spPr>
          <a:xfrm>
            <a:off x="10517221" y="3805"/>
            <a:ext cx="1676469" cy="1701318"/>
          </a:xfrm>
          <a:prstGeom prst="rect">
            <a:avLst/>
          </a:prstGeom>
        </p:spPr>
      </p:pic>
      <p:sp>
        <p:nvSpPr>
          <p:cNvPr id="3" name="Title 2">
            <a:extLst>
              <a:ext uri="{FF2B5EF4-FFF2-40B4-BE49-F238E27FC236}">
                <a16:creationId xmlns:a16="http://schemas.microsoft.com/office/drawing/2014/main" id="{2D67B818-2894-AEF5-3E3A-9DD8EBDA3820}"/>
              </a:ext>
            </a:extLst>
          </p:cNvPr>
          <p:cNvSpPr>
            <a:spLocks noGrp="1"/>
          </p:cNvSpPr>
          <p:nvPr>
            <p:ph type="title"/>
          </p:nvPr>
        </p:nvSpPr>
        <p:spPr>
          <a:xfrm>
            <a:off x="313414" y="360544"/>
            <a:ext cx="10515600" cy="921499"/>
          </a:xfrm>
        </p:spPr>
        <p:txBody>
          <a:bodyPr/>
          <a:lstStyle/>
          <a:p>
            <a:r>
              <a:rPr lang="en-US" err="1">
                <a:latin typeface="Poppins"/>
                <a:cs typeface="Poppins"/>
              </a:rPr>
              <a:t>Alueellinen</a:t>
            </a:r>
            <a:r>
              <a:rPr lang="en-US">
                <a:latin typeface="Poppins"/>
                <a:cs typeface="Poppins"/>
              </a:rPr>
              <a:t> </a:t>
            </a:r>
            <a:r>
              <a:rPr lang="en-US" err="1">
                <a:latin typeface="Poppins"/>
                <a:cs typeface="Poppins"/>
              </a:rPr>
              <a:t>energiapalvelu</a:t>
            </a:r>
            <a:r>
              <a:rPr lang="en-US">
                <a:latin typeface="Poppins"/>
                <a:cs typeface="Poppins"/>
              </a:rPr>
              <a:t> (ENPA)</a:t>
            </a:r>
            <a:endParaRPr lang="fi-FI" b="0">
              <a:solidFill>
                <a:srgbClr val="000000"/>
              </a:solidFill>
              <a:latin typeface="Poppins"/>
              <a:cs typeface="Poppins"/>
            </a:endParaRPr>
          </a:p>
        </p:txBody>
      </p:sp>
      <p:sp>
        <p:nvSpPr>
          <p:cNvPr id="4" name="Content Placeholder 3">
            <a:extLst>
              <a:ext uri="{FF2B5EF4-FFF2-40B4-BE49-F238E27FC236}">
                <a16:creationId xmlns:a16="http://schemas.microsoft.com/office/drawing/2014/main" id="{C5DB25A6-59AB-0837-2708-D288C817916C}"/>
              </a:ext>
            </a:extLst>
          </p:cNvPr>
          <p:cNvSpPr>
            <a:spLocks noGrp="1"/>
          </p:cNvSpPr>
          <p:nvPr>
            <p:ph sz="quarter" idx="13"/>
          </p:nvPr>
        </p:nvSpPr>
        <p:spPr>
          <a:xfrm>
            <a:off x="431649" y="1602451"/>
            <a:ext cx="6093854" cy="4430056"/>
          </a:xfrm>
        </p:spPr>
        <p:txBody>
          <a:bodyPr vert="horz" lIns="91440" tIns="45720" rIns="91440" bIns="45720" rtlCol="0" anchor="t">
            <a:normAutofit lnSpcReduction="10000"/>
          </a:bodyPr>
          <a:lstStyle/>
          <a:p>
            <a:r>
              <a:rPr lang="fi-FI" sz="1800">
                <a:latin typeface="Poppins" panose="00000500000000000000" pitchFamily="2" charset="0"/>
                <a:cs typeface="Poppins" panose="00000500000000000000" pitchFamily="2" charset="0"/>
              </a:rPr>
              <a:t>Energiapalvelumalli alueille (ENPA)-hankkeessa</a:t>
            </a:r>
            <a:br>
              <a:rPr lang="fi-FI" sz="1800">
                <a:latin typeface="Poppins" panose="00000500000000000000" pitchFamily="2" charset="0"/>
                <a:cs typeface="Poppins" panose="00000500000000000000" pitchFamily="2" charset="0"/>
              </a:rPr>
            </a:br>
            <a:r>
              <a:rPr lang="fi-FI" sz="1800">
                <a:latin typeface="Poppins" panose="00000500000000000000" pitchFamily="2" charset="0"/>
                <a:cs typeface="Poppins" panose="00000500000000000000" pitchFamily="2" charset="0"/>
              </a:rPr>
              <a:t>luotiin ohjeita alueellisen lämpöjärjestelmän hankintaan palveluna</a:t>
            </a:r>
          </a:p>
          <a:p>
            <a:r>
              <a:rPr lang="fi-FI" sz="1800">
                <a:latin typeface="Poppins" panose="00000500000000000000" pitchFamily="2" charset="0"/>
                <a:cs typeface="Poppins" panose="00000500000000000000" pitchFamily="2" charset="0"/>
              </a:rPr>
              <a:t>Energiaa palveluna -mallilla tilaajan (esim. As. Oy)</a:t>
            </a:r>
            <a:br>
              <a:rPr lang="fi-FI" sz="1800">
                <a:latin typeface="Poppins" panose="00000500000000000000" pitchFamily="2" charset="0"/>
                <a:cs typeface="Poppins" panose="00000500000000000000" pitchFamily="2" charset="0"/>
              </a:rPr>
            </a:br>
            <a:r>
              <a:rPr lang="fi-FI" sz="1800">
                <a:latin typeface="Poppins" panose="00000500000000000000" pitchFamily="2" charset="0"/>
                <a:cs typeface="Poppins" panose="00000500000000000000" pitchFamily="2" charset="0"/>
              </a:rPr>
              <a:t>investointikustannukset saadaan minimiin ja järjestelmän käyttö ja huollot jää palvelua tarjoavalle ammattilaiselle</a:t>
            </a:r>
          </a:p>
          <a:p>
            <a:r>
              <a:rPr lang="fi-FI" sz="1800">
                <a:latin typeface="Poppins" panose="00000500000000000000" pitchFamily="2" charset="0"/>
                <a:cs typeface="Poppins" panose="00000500000000000000" pitchFamily="2" charset="0"/>
              </a:rPr>
              <a:t>Alueellisessa ratkaisussa taas voidaan saada</a:t>
            </a:r>
            <a:br>
              <a:rPr lang="fi-FI" sz="1800">
                <a:latin typeface="Poppins" panose="00000500000000000000" pitchFamily="2" charset="0"/>
                <a:cs typeface="Poppins" panose="00000500000000000000" pitchFamily="2" charset="0"/>
              </a:rPr>
            </a:br>
            <a:r>
              <a:rPr lang="fi-FI" sz="1800">
                <a:latin typeface="Poppins" panose="00000500000000000000" pitchFamily="2" charset="0"/>
                <a:cs typeface="Poppins" panose="00000500000000000000" pitchFamily="2" charset="0"/>
              </a:rPr>
              <a:t>hukkalämmöt paremmin käyttöön ja kokonaisuus tehokkaammaksi</a:t>
            </a:r>
          </a:p>
          <a:p>
            <a:r>
              <a:rPr lang="fi-FI" sz="1800">
                <a:latin typeface="Poppins" panose="00000500000000000000" pitchFamily="2" charset="0"/>
                <a:cs typeface="Poppins" panose="00000500000000000000" pitchFamily="2" charset="0"/>
              </a:rPr>
              <a:t>Esimerkiksi </a:t>
            </a:r>
            <a:r>
              <a:rPr lang="fi-FI" sz="1800" err="1">
                <a:latin typeface="Poppins" panose="00000500000000000000" pitchFamily="2" charset="0"/>
                <a:cs typeface="Poppins" panose="00000500000000000000" pitchFamily="2" charset="0"/>
              </a:rPr>
              <a:t>Annefredin</a:t>
            </a:r>
            <a:r>
              <a:rPr lang="fi-FI" sz="1800">
                <a:latin typeface="Poppins" panose="00000500000000000000" pitchFamily="2" charset="0"/>
                <a:cs typeface="Poppins" panose="00000500000000000000" pitchFamily="2" charset="0"/>
              </a:rPr>
              <a:t> alueelle tehdään alueellista lämpöverkkoa nyt Vantaan Energian ja Avain Yhtiöiden yhteistyönä</a:t>
            </a:r>
          </a:p>
          <a:p>
            <a:endParaRPr lang="fi-FI" sz="1800"/>
          </a:p>
        </p:txBody>
      </p:sp>
      <p:pic>
        <p:nvPicPr>
          <p:cNvPr id="9" name="Picture 8">
            <a:extLst>
              <a:ext uri="{FF2B5EF4-FFF2-40B4-BE49-F238E27FC236}">
                <a16:creationId xmlns:a16="http://schemas.microsoft.com/office/drawing/2014/main" id="{73A0F9D4-4E0D-728C-5098-C4C80F00C7B2}"/>
              </a:ext>
            </a:extLst>
          </p:cNvPr>
          <p:cNvPicPr>
            <a:picLocks noChangeAspect="1"/>
          </p:cNvPicPr>
          <p:nvPr/>
        </p:nvPicPr>
        <p:blipFill>
          <a:blip r:embed="rId3"/>
          <a:stretch>
            <a:fillRect/>
          </a:stretch>
        </p:blipFill>
        <p:spPr>
          <a:xfrm>
            <a:off x="6799143" y="1932907"/>
            <a:ext cx="5021792" cy="2833159"/>
          </a:xfrm>
          <a:prstGeom prst="rect">
            <a:avLst/>
          </a:prstGeom>
        </p:spPr>
      </p:pic>
      <p:pic>
        <p:nvPicPr>
          <p:cNvPr id="11" name="Picture 10">
            <a:extLst>
              <a:ext uri="{FF2B5EF4-FFF2-40B4-BE49-F238E27FC236}">
                <a16:creationId xmlns:a16="http://schemas.microsoft.com/office/drawing/2014/main" id="{48C051D8-CEA8-2D5A-84C6-0A01A9DA8FF3}"/>
              </a:ext>
            </a:extLst>
          </p:cNvPr>
          <p:cNvPicPr>
            <a:picLocks noChangeAspect="1"/>
          </p:cNvPicPr>
          <p:nvPr/>
        </p:nvPicPr>
        <p:blipFill>
          <a:blip r:embed="rId4"/>
          <a:stretch>
            <a:fillRect/>
          </a:stretch>
        </p:blipFill>
        <p:spPr>
          <a:xfrm>
            <a:off x="8624809" y="5251457"/>
            <a:ext cx="1543050" cy="1562100"/>
          </a:xfrm>
          <a:prstGeom prst="rect">
            <a:avLst/>
          </a:prstGeom>
        </p:spPr>
      </p:pic>
      <p:sp>
        <p:nvSpPr>
          <p:cNvPr id="13" name="TextBox 12">
            <a:extLst>
              <a:ext uri="{FF2B5EF4-FFF2-40B4-BE49-F238E27FC236}">
                <a16:creationId xmlns:a16="http://schemas.microsoft.com/office/drawing/2014/main" id="{1370E062-3513-40F3-3483-D5C06908154A}"/>
              </a:ext>
            </a:extLst>
          </p:cNvPr>
          <p:cNvSpPr txBox="1"/>
          <p:nvPr/>
        </p:nvSpPr>
        <p:spPr>
          <a:xfrm>
            <a:off x="5762363" y="5606153"/>
            <a:ext cx="2997619"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Poppins"/>
                <a:cs typeface="Poppins"/>
              </a:rPr>
              <a:t>Hankkeessa</a:t>
            </a:r>
            <a:r>
              <a:rPr lang="en-US" sz="1200" dirty="0">
                <a:latin typeface="Poppins"/>
                <a:cs typeface="Poppins"/>
              </a:rPr>
              <a:t> </a:t>
            </a:r>
            <a:r>
              <a:rPr lang="en-US" sz="1200">
                <a:latin typeface="Poppins"/>
                <a:cs typeface="Poppins"/>
              </a:rPr>
              <a:t>luotuun</a:t>
            </a:r>
            <a:r>
              <a:rPr lang="en-US" sz="1200" dirty="0">
                <a:latin typeface="Poppins"/>
                <a:cs typeface="Poppins"/>
              </a:rPr>
              <a:t> </a:t>
            </a:r>
            <a:r>
              <a:rPr lang="en-US" sz="1200">
                <a:latin typeface="Poppins"/>
                <a:cs typeface="Poppins"/>
              </a:rPr>
              <a:t>oppaaseen ja sen</a:t>
            </a:r>
            <a:r>
              <a:rPr lang="en-US" sz="1200" dirty="0">
                <a:latin typeface="Poppins"/>
                <a:cs typeface="Poppins"/>
              </a:rPr>
              <a:t> </a:t>
            </a:r>
            <a:r>
              <a:rPr lang="en-US" sz="1200">
                <a:latin typeface="Poppins"/>
                <a:cs typeface="Poppins"/>
              </a:rPr>
              <a:t>liitteisiin</a:t>
            </a:r>
            <a:r>
              <a:rPr lang="en-US" sz="1200" dirty="0">
                <a:latin typeface="Poppins"/>
                <a:cs typeface="Poppins"/>
              </a:rPr>
              <a:t> </a:t>
            </a:r>
            <a:r>
              <a:rPr lang="en-US" sz="1200">
                <a:latin typeface="Poppins"/>
                <a:cs typeface="Poppins"/>
              </a:rPr>
              <a:t>voi</a:t>
            </a:r>
            <a:r>
              <a:rPr lang="en-US" sz="1200" dirty="0">
                <a:latin typeface="Poppins"/>
                <a:cs typeface="Poppins"/>
              </a:rPr>
              <a:t> </a:t>
            </a:r>
            <a:r>
              <a:rPr lang="en-US" sz="1200">
                <a:latin typeface="Poppins"/>
                <a:cs typeface="Poppins"/>
              </a:rPr>
              <a:t>tutustua</a:t>
            </a:r>
            <a:r>
              <a:rPr lang="en-US" sz="1200" dirty="0">
                <a:latin typeface="Poppins"/>
                <a:cs typeface="Poppins"/>
              </a:rPr>
              <a:t> </a:t>
            </a:r>
            <a:r>
              <a:rPr lang="en-US" sz="1200">
                <a:latin typeface="Poppins"/>
                <a:cs typeface="Poppins"/>
              </a:rPr>
              <a:t>täältä!</a:t>
            </a:r>
          </a:p>
          <a:p>
            <a:r>
              <a:rPr lang="en-US" sz="1200" dirty="0">
                <a:latin typeface="Poppins"/>
                <a:cs typeface="Poppins"/>
                <a:hlinkClick r:id="rId5"/>
              </a:rPr>
              <a:t>https://hevinnovations.fi/enpa-kasikirja/</a:t>
            </a:r>
            <a:endParaRPr lang="en-US" sz="1200" dirty="0">
              <a:latin typeface="Poppins" panose="00000500000000000000" pitchFamily="2" charset="0"/>
              <a:cs typeface="Poppins" panose="00000500000000000000" pitchFamily="2" charset="0"/>
              <a:hlinkClick r:id="rId5"/>
            </a:endParaRPr>
          </a:p>
          <a:p>
            <a:endParaRPr lang="en-US" sz="1200" dirty="0">
              <a:latin typeface="Poppins"/>
              <a:cs typeface="Poppins"/>
            </a:endParaRPr>
          </a:p>
          <a:p>
            <a:endParaRPr lang="en-US" sz="1600"/>
          </a:p>
        </p:txBody>
      </p:sp>
    </p:spTree>
    <p:extLst>
      <p:ext uri="{BB962C8B-B14F-4D97-AF65-F5344CB8AC3E}">
        <p14:creationId xmlns:p14="http://schemas.microsoft.com/office/powerpoint/2010/main" val="2183920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96F1D-9863-D4E9-8620-65375D2B93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F795CD-7D72-8243-1D8F-BE4B6EF07EC6}"/>
              </a:ext>
            </a:extLst>
          </p:cNvPr>
          <p:cNvSpPr>
            <a:spLocks noGrp="1"/>
          </p:cNvSpPr>
          <p:nvPr>
            <p:ph type="title"/>
          </p:nvPr>
        </p:nvSpPr>
        <p:spPr>
          <a:xfrm>
            <a:off x="767273" y="548141"/>
            <a:ext cx="10515600" cy="921499"/>
          </a:xfrm>
        </p:spPr>
        <p:txBody>
          <a:bodyPr/>
          <a:lstStyle/>
          <a:p>
            <a:r>
              <a:rPr lang="en-US" err="1">
                <a:latin typeface="Poppins"/>
                <a:cs typeface="Poppins"/>
              </a:rPr>
              <a:t>Urheilupuiston</a:t>
            </a:r>
            <a:r>
              <a:rPr lang="en-US">
                <a:latin typeface="Poppins"/>
                <a:cs typeface="Poppins"/>
              </a:rPr>
              <a:t> </a:t>
            </a:r>
            <a:r>
              <a:rPr lang="en-US" err="1">
                <a:latin typeface="Poppins"/>
                <a:cs typeface="Poppins"/>
              </a:rPr>
              <a:t>energiaselvitys</a:t>
            </a:r>
            <a:r>
              <a:rPr lang="en-US">
                <a:latin typeface="Poppins"/>
                <a:cs typeface="Poppins"/>
              </a:rPr>
              <a:t> (ENPA)</a:t>
            </a:r>
            <a:endParaRPr lang="en-US"/>
          </a:p>
        </p:txBody>
      </p:sp>
      <p:sp>
        <p:nvSpPr>
          <p:cNvPr id="4" name="Content Placeholder 3">
            <a:extLst>
              <a:ext uri="{FF2B5EF4-FFF2-40B4-BE49-F238E27FC236}">
                <a16:creationId xmlns:a16="http://schemas.microsoft.com/office/drawing/2014/main" id="{BF4380FB-E354-BFF5-0B83-81B3F6BD0EC5}"/>
              </a:ext>
            </a:extLst>
          </p:cNvPr>
          <p:cNvSpPr>
            <a:spLocks noGrp="1"/>
          </p:cNvSpPr>
          <p:nvPr>
            <p:ph sz="quarter" idx="13"/>
          </p:nvPr>
        </p:nvSpPr>
        <p:spPr>
          <a:xfrm>
            <a:off x="647368" y="1827837"/>
            <a:ext cx="10515600" cy="4097338"/>
          </a:xfrm>
        </p:spPr>
        <p:txBody>
          <a:bodyPr vert="horz" lIns="91440" tIns="45720" rIns="91440" bIns="45720" rtlCol="0" anchor="t">
            <a:normAutofit/>
          </a:bodyPr>
          <a:lstStyle/>
          <a:p>
            <a:pPr marL="0" indent="0">
              <a:buNone/>
            </a:pPr>
            <a:r>
              <a:rPr lang="en-US" sz="1800">
                <a:latin typeface="Poppins" panose="00000500000000000000" pitchFamily="2" charset="0"/>
                <a:cs typeface="Poppins" panose="00000500000000000000" pitchFamily="2" charset="0"/>
              </a:rPr>
              <a:t>ENPA-</a:t>
            </a:r>
            <a:r>
              <a:rPr lang="en-US" sz="1800" err="1">
                <a:latin typeface="Poppins" panose="00000500000000000000" pitchFamily="2" charset="0"/>
                <a:cs typeface="Poppins" panose="00000500000000000000" pitchFamily="2" charset="0"/>
              </a:rPr>
              <a:t>hankkeessa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selvitettiin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myös</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Myyrmäen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urheilupuiston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energiaratkaisuja</a:t>
            </a:r>
            <a:r>
              <a:rPr lang="en-US" sz="1800">
                <a:latin typeface="Poppins" panose="00000500000000000000" pitchFamily="2" charset="0"/>
                <a:cs typeface="Poppins" panose="00000500000000000000" pitchFamily="2" charset="0"/>
              </a:rPr>
              <a:t>:</a:t>
            </a:r>
          </a:p>
          <a:p>
            <a:pPr marL="457200" indent="-457200"/>
            <a:r>
              <a:rPr lang="en-US" sz="1800" err="1">
                <a:latin typeface="Poppins" panose="00000500000000000000" pitchFamily="2" charset="0"/>
                <a:cs typeface="Poppins" panose="00000500000000000000" pitchFamily="2" charset="0"/>
              </a:rPr>
              <a:t>Hukkalämpöjen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hyödyntäminen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kiinteistöissä</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laskee</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energiankulutusta</a:t>
            </a:r>
            <a:r>
              <a:rPr lang="en-US" sz="1800">
                <a:latin typeface="Poppins" panose="00000500000000000000" pitchFamily="2" charset="0"/>
                <a:cs typeface="Poppins" panose="00000500000000000000" pitchFamily="2" charset="0"/>
              </a:rPr>
              <a:t> ja </a:t>
            </a:r>
            <a:r>
              <a:rPr lang="en-US" sz="1800" err="1">
                <a:latin typeface="Poppins" panose="00000500000000000000" pitchFamily="2" charset="0"/>
                <a:cs typeface="Poppins" panose="00000500000000000000" pitchFamily="2" charset="0"/>
              </a:rPr>
              <a:t>kustannuksia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huomattavasti</a:t>
            </a:r>
            <a:endParaRPr lang="en-US" sz="1800">
              <a:latin typeface="Poppins" panose="00000500000000000000" pitchFamily="2" charset="0"/>
              <a:cs typeface="Poppins" panose="00000500000000000000" pitchFamily="2" charset="0"/>
            </a:endParaRPr>
          </a:p>
          <a:p>
            <a:pPr marL="457200" indent="-457200"/>
            <a:r>
              <a:rPr lang="en-US" sz="1800" err="1">
                <a:latin typeface="Poppins" panose="00000500000000000000" pitchFamily="2" charset="0"/>
                <a:cs typeface="Poppins" panose="00000500000000000000" pitchFamily="2" charset="0"/>
              </a:rPr>
              <a:t>Jäähalleista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saataisiin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ylimäärin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hukkalämpöä</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mutta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sen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ajoitus</a:t>
            </a:r>
            <a:r>
              <a:rPr lang="en-US" sz="1800">
                <a:latin typeface="Poppins" panose="00000500000000000000" pitchFamily="2" charset="0"/>
                <a:cs typeface="Poppins" panose="00000500000000000000" pitchFamily="2" charset="0"/>
              </a:rPr>
              <a:t> ja </a:t>
            </a:r>
            <a:r>
              <a:rPr lang="en-US" sz="1800" err="1">
                <a:latin typeface="Poppins" panose="00000500000000000000" pitchFamily="2" charset="0"/>
                <a:cs typeface="Poppins" panose="00000500000000000000" pitchFamily="2" charset="0"/>
              </a:rPr>
              <a:t>etäisyydet</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muihin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rakennuksiin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tekevät</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hyödyntämisestä</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kannattamatonta</a:t>
            </a:r>
            <a:endParaRPr lang="en-US" sz="1800">
              <a:latin typeface="Poppins" panose="00000500000000000000" pitchFamily="2" charset="0"/>
              <a:cs typeface="Poppins" panose="00000500000000000000" pitchFamily="2" charset="0"/>
            </a:endParaRPr>
          </a:p>
          <a:p>
            <a:pPr marL="914400" lvl="1">
              <a:buFont typeface="Courier New" panose="020B0604020202020204" pitchFamily="34" charset="0"/>
              <a:buChar char="o"/>
            </a:pPr>
            <a:r>
              <a:rPr lang="en-US" sz="1600" err="1">
                <a:latin typeface="Poppins" panose="00000500000000000000" pitchFamily="2" charset="0"/>
                <a:cs typeface="Poppins" panose="00000500000000000000" pitchFamily="2" charset="0"/>
              </a:rPr>
              <a:t>Tulos</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otetaan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huomioon</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muissa</a:t>
            </a:r>
            <a:r>
              <a:rPr lang="en-US" sz="1600">
                <a:latin typeface="Poppins" panose="00000500000000000000" pitchFamily="2" charset="0"/>
                <a:cs typeface="Poppins" panose="00000500000000000000" pitchFamily="2" charset="0"/>
              </a:rPr>
              <a:t> </a:t>
            </a:r>
            <a:r>
              <a:rPr lang="en-US" sz="1600" err="1">
                <a:latin typeface="Poppins" panose="00000500000000000000" pitchFamily="2" charset="0"/>
                <a:cs typeface="Poppins" panose="00000500000000000000" pitchFamily="2" charset="0"/>
              </a:rPr>
              <a:t>urheilupuistoissa</a:t>
            </a:r>
            <a:endParaRPr lang="en-US" sz="1600">
              <a:latin typeface="Poppins" panose="00000500000000000000" pitchFamily="2" charset="0"/>
              <a:cs typeface="Poppins" panose="00000500000000000000" pitchFamily="2" charset="0"/>
            </a:endParaRPr>
          </a:p>
          <a:p>
            <a:pPr marL="457200" indent="-457200"/>
            <a:r>
              <a:rPr lang="en-US" sz="1800" err="1">
                <a:latin typeface="Poppins" panose="00000500000000000000" pitchFamily="2" charset="0"/>
                <a:cs typeface="Poppins" panose="00000500000000000000" pitchFamily="2" charset="0"/>
              </a:rPr>
              <a:t>Lämpöpumput</a:t>
            </a:r>
            <a:r>
              <a:rPr lang="en-US" sz="1800">
                <a:latin typeface="Poppins" panose="00000500000000000000" pitchFamily="2" charset="0"/>
                <a:cs typeface="Poppins" panose="00000500000000000000" pitchFamily="2" charset="0"/>
              </a:rPr>
              <a:t> ja </a:t>
            </a:r>
            <a:r>
              <a:rPr lang="en-US" sz="1800" err="1">
                <a:latin typeface="Poppins" panose="00000500000000000000" pitchFamily="2" charset="0"/>
                <a:cs typeface="Poppins" panose="00000500000000000000" pitchFamily="2" charset="0"/>
              </a:rPr>
              <a:t>kaukolämmön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paluupuolen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hyödyntäminen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lämmityksessä</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vaikuttavat</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erittäin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kustannustehokkailta</a:t>
            </a:r>
            <a:endParaRPr lang="en-US" sz="1800">
              <a:latin typeface="Poppins" panose="00000500000000000000" pitchFamily="2" charset="0"/>
              <a:cs typeface="Poppins" panose="00000500000000000000" pitchFamily="2" charset="0"/>
            </a:endParaRPr>
          </a:p>
          <a:p>
            <a:pPr marL="457200" indent="-457200"/>
            <a:r>
              <a:rPr lang="en-US" sz="1800" err="1">
                <a:latin typeface="Poppins" panose="00000500000000000000" pitchFamily="2" charset="0"/>
                <a:cs typeface="Poppins" panose="00000500000000000000" pitchFamily="2" charset="0"/>
              </a:rPr>
              <a:t>Seuraava</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hanke</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urheilupuistojen</a:t>
            </a:r>
            <a:r>
              <a:rPr lang="en-US" sz="1800">
                <a:latin typeface="Poppins" panose="00000500000000000000" pitchFamily="2" charset="0"/>
                <a:cs typeface="Poppins" panose="00000500000000000000" pitchFamily="2" charset="0"/>
              </a:rPr>
              <a:t> </a:t>
            </a:r>
            <a:br>
              <a:rPr lang="en-US" sz="1800">
                <a:latin typeface="Poppins" panose="00000500000000000000" pitchFamily="2" charset="0"/>
                <a:cs typeface="Poppins" panose="00000500000000000000" pitchFamily="2" charset="0"/>
              </a:rPr>
            </a:br>
            <a:r>
              <a:rPr lang="en-US" sz="1800" err="1">
                <a:latin typeface="Poppins" panose="00000500000000000000" pitchFamily="2" charset="0"/>
                <a:cs typeface="Poppins" panose="00000500000000000000" pitchFamily="2" charset="0"/>
              </a:rPr>
              <a:t>energiatehokkuuden</a:t>
            </a:r>
            <a:r>
              <a:rPr lang="en-US" sz="1800">
                <a:latin typeface="Poppins" panose="00000500000000000000" pitchFamily="2" charset="0"/>
                <a:cs typeface="Poppins" panose="00000500000000000000" pitchFamily="2" charset="0"/>
              </a:rPr>
              <a:t> </a:t>
            </a:r>
            <a:r>
              <a:rPr lang="en-US" sz="1800" err="1">
                <a:latin typeface="Poppins" panose="00000500000000000000" pitchFamily="2" charset="0"/>
                <a:cs typeface="Poppins" panose="00000500000000000000" pitchFamily="2" charset="0"/>
              </a:rPr>
              <a:t>edistämiseksi</a:t>
            </a:r>
            <a:r>
              <a:rPr lang="en-US" sz="1800">
                <a:latin typeface="Poppins" panose="00000500000000000000" pitchFamily="2" charset="0"/>
                <a:cs typeface="Poppins" panose="00000500000000000000" pitchFamily="2" charset="0"/>
              </a:rPr>
              <a:t> </a:t>
            </a:r>
            <a:br>
              <a:rPr lang="en-US" sz="1800">
                <a:latin typeface="Poppins" panose="00000500000000000000" pitchFamily="2" charset="0"/>
                <a:cs typeface="Poppins" panose="00000500000000000000" pitchFamily="2" charset="0"/>
              </a:rPr>
            </a:br>
            <a:r>
              <a:rPr lang="en-US" sz="1800">
                <a:latin typeface="Poppins" panose="00000500000000000000" pitchFamily="2" charset="0"/>
                <a:cs typeface="Poppins" panose="00000500000000000000" pitchFamily="2" charset="0"/>
              </a:rPr>
              <a:t>on </a:t>
            </a:r>
            <a:r>
              <a:rPr lang="en-US" sz="1800" err="1">
                <a:latin typeface="Poppins" panose="00000500000000000000" pitchFamily="2" charset="0"/>
                <a:cs typeface="Poppins" panose="00000500000000000000" pitchFamily="2" charset="0"/>
              </a:rPr>
              <a:t>valmisteilla</a:t>
            </a:r>
            <a:endParaRPr lang="en-US" sz="1800">
              <a:latin typeface="Poppins" panose="00000500000000000000" pitchFamily="2" charset="0"/>
              <a:cs typeface="Poppins" panose="00000500000000000000" pitchFamily="2" charset="0"/>
            </a:endParaRPr>
          </a:p>
        </p:txBody>
      </p:sp>
      <p:pic>
        <p:nvPicPr>
          <p:cNvPr id="8" name="Content Placeholder 4">
            <a:extLst>
              <a:ext uri="{FF2B5EF4-FFF2-40B4-BE49-F238E27FC236}">
                <a16:creationId xmlns:a16="http://schemas.microsoft.com/office/drawing/2014/main" id="{1CC756FF-6505-7CDE-D492-36E5E47EF2CE}"/>
              </a:ext>
            </a:extLst>
          </p:cNvPr>
          <p:cNvPicPr>
            <a:picLocks noChangeAspect="1"/>
          </p:cNvPicPr>
          <p:nvPr/>
        </p:nvPicPr>
        <p:blipFill>
          <a:blip r:embed="rId2"/>
          <a:stretch>
            <a:fillRect/>
          </a:stretch>
        </p:blipFill>
        <p:spPr>
          <a:xfrm>
            <a:off x="10517221" y="-3097"/>
            <a:ext cx="1676469" cy="1701318"/>
          </a:xfrm>
          <a:prstGeom prst="rect">
            <a:avLst/>
          </a:prstGeom>
        </p:spPr>
      </p:pic>
      <p:pic>
        <p:nvPicPr>
          <p:cNvPr id="2" name="Picture 1">
            <a:extLst>
              <a:ext uri="{FF2B5EF4-FFF2-40B4-BE49-F238E27FC236}">
                <a16:creationId xmlns:a16="http://schemas.microsoft.com/office/drawing/2014/main" id="{05298B0A-0B7D-34D3-7AE8-80DE8636F95C}"/>
              </a:ext>
            </a:extLst>
          </p:cNvPr>
          <p:cNvPicPr>
            <a:picLocks noChangeAspect="1"/>
          </p:cNvPicPr>
          <p:nvPr/>
        </p:nvPicPr>
        <p:blipFill>
          <a:blip r:embed="rId3"/>
          <a:stretch>
            <a:fillRect/>
          </a:stretch>
        </p:blipFill>
        <p:spPr>
          <a:xfrm>
            <a:off x="8259086" y="4849825"/>
            <a:ext cx="1873251" cy="1873251"/>
          </a:xfrm>
          <a:prstGeom prst="rect">
            <a:avLst/>
          </a:prstGeom>
        </p:spPr>
      </p:pic>
      <p:sp>
        <p:nvSpPr>
          <p:cNvPr id="5" name="TextBox 4">
            <a:extLst>
              <a:ext uri="{FF2B5EF4-FFF2-40B4-BE49-F238E27FC236}">
                <a16:creationId xmlns:a16="http://schemas.microsoft.com/office/drawing/2014/main" id="{E6FCAF93-EF80-E154-4F69-1381FCB4EF12}"/>
              </a:ext>
            </a:extLst>
          </p:cNvPr>
          <p:cNvSpPr txBox="1"/>
          <p:nvPr/>
        </p:nvSpPr>
        <p:spPr>
          <a:xfrm>
            <a:off x="5905168" y="5251663"/>
            <a:ext cx="235391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err="1">
                <a:latin typeface="Poppins"/>
                <a:cs typeface="Poppins"/>
              </a:rPr>
              <a:t>Lisätietoja</a:t>
            </a:r>
            <a:r>
              <a:rPr lang="en-US" sz="1200" dirty="0">
                <a:latin typeface="Poppins"/>
                <a:cs typeface="Poppins"/>
              </a:rPr>
              <a:t>:</a:t>
            </a:r>
            <a:br>
              <a:rPr lang="en-US" sz="1200" dirty="0">
                <a:latin typeface="Poppins" panose="00000500000000000000" pitchFamily="2" charset="0"/>
                <a:cs typeface="Poppins" panose="00000500000000000000" pitchFamily="2" charset="0"/>
              </a:rPr>
            </a:br>
            <a:r>
              <a:rPr lang="en-US" sz="1200" dirty="0">
                <a:latin typeface="Poppins"/>
                <a:cs typeface="Poppins"/>
                <a:hlinkClick r:id="rId4"/>
              </a:rPr>
              <a:t>https://hevinnovations.fi/urheilupuistojen-energiaratkaisut-ja-aluejarjestelmien-mahdollisuudet/</a:t>
            </a:r>
            <a:endParaRPr lang="en-US"/>
          </a:p>
          <a:p>
            <a:endParaRPr lang="en-US"/>
          </a:p>
        </p:txBody>
      </p:sp>
    </p:spTree>
    <p:extLst>
      <p:ext uri="{BB962C8B-B14F-4D97-AF65-F5344CB8AC3E}">
        <p14:creationId xmlns:p14="http://schemas.microsoft.com/office/powerpoint/2010/main" val="224414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7F6DFC6-737E-930A-B2A3-5117EC0EA53C}"/>
              </a:ext>
            </a:extLst>
          </p:cNvPr>
          <p:cNvPicPr>
            <a:picLocks noGrp="1" noChangeAspect="1"/>
          </p:cNvPicPr>
          <p:nvPr>
            <p:ph sz="quarter" idx="10"/>
          </p:nvPr>
        </p:nvPicPr>
        <p:blipFill>
          <a:blip r:embed="rId2"/>
          <a:stretch>
            <a:fillRect/>
          </a:stretch>
        </p:blipFill>
        <p:spPr>
          <a:xfrm>
            <a:off x="6984101" y="168188"/>
            <a:ext cx="4627506" cy="5920623"/>
          </a:xfrm>
          <a:prstGeom prst="rect">
            <a:avLst/>
          </a:prstGeom>
        </p:spPr>
      </p:pic>
      <p:sp>
        <p:nvSpPr>
          <p:cNvPr id="3" name="Title 2">
            <a:extLst>
              <a:ext uri="{FF2B5EF4-FFF2-40B4-BE49-F238E27FC236}">
                <a16:creationId xmlns:a16="http://schemas.microsoft.com/office/drawing/2014/main" id="{8228CA6C-A8A7-BED9-8269-F0DC2B833896}"/>
              </a:ext>
            </a:extLst>
          </p:cNvPr>
          <p:cNvSpPr>
            <a:spLocks noGrp="1"/>
          </p:cNvSpPr>
          <p:nvPr>
            <p:ph type="title"/>
          </p:nvPr>
        </p:nvSpPr>
        <p:spPr>
          <a:xfrm>
            <a:off x="742784" y="880107"/>
            <a:ext cx="7964557" cy="943585"/>
          </a:xfrm>
        </p:spPr>
        <p:txBody>
          <a:bodyPr/>
          <a:lstStyle/>
          <a:p>
            <a:r>
              <a:rPr lang="en-US" err="1">
                <a:latin typeface="Poppins"/>
                <a:cs typeface="Poppins"/>
              </a:rPr>
              <a:t>Yhteistyöllä</a:t>
            </a:r>
            <a:r>
              <a:rPr lang="en-US">
                <a:latin typeface="Poppins"/>
                <a:cs typeface="Poppins"/>
              </a:rPr>
              <a:t> </a:t>
            </a:r>
            <a:r>
              <a:rPr lang="en-US" err="1">
                <a:latin typeface="Poppins"/>
                <a:cs typeface="Poppins"/>
              </a:rPr>
              <a:t>kohti</a:t>
            </a:r>
            <a:r>
              <a:rPr lang="en-US">
                <a:latin typeface="Poppins"/>
                <a:cs typeface="Poppins"/>
              </a:rPr>
              <a:t> </a:t>
            </a:r>
            <a:r>
              <a:rPr lang="en-US" err="1">
                <a:latin typeface="Poppins"/>
                <a:cs typeface="Poppins"/>
              </a:rPr>
              <a:t>ilmastoviisasta</a:t>
            </a:r>
            <a:r>
              <a:rPr lang="en-US">
                <a:latin typeface="Poppins"/>
                <a:cs typeface="Poppins"/>
              </a:rPr>
              <a:t> </a:t>
            </a:r>
            <a:r>
              <a:rPr lang="en-US" err="1">
                <a:latin typeface="Poppins"/>
                <a:cs typeface="Poppins"/>
              </a:rPr>
              <a:t>Aviapolista</a:t>
            </a:r>
            <a:endParaRPr lang="en-US"/>
          </a:p>
        </p:txBody>
      </p:sp>
      <p:sp>
        <p:nvSpPr>
          <p:cNvPr id="9" name="TextBox 8">
            <a:extLst>
              <a:ext uri="{FF2B5EF4-FFF2-40B4-BE49-F238E27FC236}">
                <a16:creationId xmlns:a16="http://schemas.microsoft.com/office/drawing/2014/main" id="{DEE4C6A1-C0ED-2182-F24C-1F83B45819D4}"/>
              </a:ext>
            </a:extLst>
          </p:cNvPr>
          <p:cNvSpPr txBox="1"/>
          <p:nvPr/>
        </p:nvSpPr>
        <p:spPr>
          <a:xfrm>
            <a:off x="363985" y="2654881"/>
            <a:ext cx="6620116"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a:latin typeface="Poppins" panose="00000500000000000000" pitchFamily="2" charset="0"/>
                <a:cs typeface="Poppins" panose="00000500000000000000" pitchFamily="2" charset="0"/>
              </a:rPr>
              <a:t>Vantaan </a:t>
            </a:r>
            <a:r>
              <a:rPr lang="en-US" err="1">
                <a:latin typeface="Poppins" panose="00000500000000000000" pitchFamily="2" charset="0"/>
                <a:cs typeface="Poppins" panose="00000500000000000000" pitchFamily="2" charset="0"/>
              </a:rPr>
              <a:t>kaupungin</a:t>
            </a:r>
            <a:r>
              <a:rPr lang="en-US">
                <a:latin typeface="Poppins" panose="00000500000000000000" pitchFamily="2" charset="0"/>
                <a:cs typeface="Poppins" panose="00000500000000000000" pitchFamily="2" charset="0"/>
              </a:rPr>
              <a:t> EU-</a:t>
            </a:r>
            <a:r>
              <a:rPr lang="en-US" err="1">
                <a:latin typeface="Poppins" panose="00000500000000000000" pitchFamily="2" charset="0"/>
                <a:cs typeface="Poppins" panose="00000500000000000000" pitchFamily="2" charset="0"/>
              </a:rPr>
              <a:t>hanke</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Neutralpath</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edistää</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siirtymää</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kohti</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hiilineutraalia</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kaupunkia</a:t>
            </a:r>
            <a:endParaRPr lang="en-US">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endParaRPr lang="en-US">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US" err="1">
                <a:latin typeface="Poppins" panose="00000500000000000000" pitchFamily="2" charset="0"/>
                <a:cs typeface="Poppins" panose="00000500000000000000" pitchFamily="2" charset="0"/>
              </a:rPr>
              <a:t>Tulevaisuudessa</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energiaa</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voidaan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tuottaa</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varastoida</a:t>
            </a:r>
            <a:r>
              <a:rPr lang="en-US">
                <a:latin typeface="Poppins" panose="00000500000000000000" pitchFamily="2" charset="0"/>
                <a:cs typeface="Poppins" panose="00000500000000000000" pitchFamily="2" charset="0"/>
              </a:rPr>
              <a:t> ja </a:t>
            </a:r>
            <a:r>
              <a:rPr lang="en-US" err="1">
                <a:latin typeface="Poppins" panose="00000500000000000000" pitchFamily="2" charset="0"/>
                <a:cs typeface="Poppins" panose="00000500000000000000" pitchFamily="2" charset="0"/>
              </a:rPr>
              <a:t>käyttää</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alueellisina</a:t>
            </a:r>
            <a:r>
              <a:rPr lang="en-US">
                <a:latin typeface="Poppins" panose="00000500000000000000" pitchFamily="2" charset="0"/>
                <a:cs typeface="Poppins" panose="00000500000000000000" pitchFamily="2" charset="0"/>
              </a:rPr>
              <a:t> tai </a:t>
            </a:r>
            <a:r>
              <a:rPr lang="en-US" err="1">
                <a:latin typeface="Poppins" panose="00000500000000000000" pitchFamily="2" charset="0"/>
                <a:cs typeface="Poppins" panose="00000500000000000000" pitchFamily="2" charset="0"/>
              </a:rPr>
              <a:t>korttelikohtaisina</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järjestelminä</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yksittäisten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kiinteistöjen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sijaan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Tämä</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edellyttää</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kaupungin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energiayhtiöiden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yritysten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kiinteistönomistajien</a:t>
            </a:r>
            <a:r>
              <a:rPr lang="en-US">
                <a:latin typeface="Poppins" panose="00000500000000000000" pitchFamily="2" charset="0"/>
                <a:cs typeface="Poppins" panose="00000500000000000000" pitchFamily="2" charset="0"/>
              </a:rPr>
              <a:t> ja </a:t>
            </a:r>
            <a:r>
              <a:rPr lang="en-US" err="1">
                <a:latin typeface="Poppins" panose="00000500000000000000" pitchFamily="2" charset="0"/>
                <a:cs typeface="Poppins" panose="00000500000000000000" pitchFamily="2" charset="0"/>
              </a:rPr>
              <a:t>asukkaiden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yhteistyötä</a:t>
            </a:r>
            <a:endParaRPr lang="en-US">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endParaRPr lang="en-US">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US">
                <a:latin typeface="Poppins" panose="00000500000000000000" pitchFamily="2" charset="0"/>
                <a:cs typeface="Poppins" panose="00000500000000000000" pitchFamily="2" charset="0"/>
              </a:rPr>
              <a:t>Aviapolis </a:t>
            </a:r>
            <a:r>
              <a:rPr lang="en-US" err="1">
                <a:latin typeface="Poppins" panose="00000500000000000000" pitchFamily="2" charset="0"/>
                <a:cs typeface="Poppins" panose="00000500000000000000" pitchFamily="2" charset="0"/>
              </a:rPr>
              <a:t>toimii</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hankkeen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pilottialueena</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jossa</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tarkastellaan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energiapositiivisen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alueen</a:t>
            </a:r>
            <a:r>
              <a:rPr lang="en-US">
                <a:latin typeface="Poppins" panose="00000500000000000000" pitchFamily="2" charset="0"/>
                <a:cs typeface="Poppins" panose="00000500000000000000" pitchFamily="2" charset="0"/>
              </a:rPr>
              <a:t> ja </a:t>
            </a:r>
            <a:r>
              <a:rPr lang="en-US" err="1">
                <a:latin typeface="Poppins" panose="00000500000000000000" pitchFamily="2" charset="0"/>
                <a:cs typeface="Poppins" panose="00000500000000000000" pitchFamily="2" charset="0"/>
              </a:rPr>
              <a:t>vähäpäästöisten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energiaratkaisujen</a:t>
            </a:r>
            <a:r>
              <a:rPr lang="en-US">
                <a:latin typeface="Poppins" panose="00000500000000000000" pitchFamily="2" charset="0"/>
                <a:cs typeface="Poppins" panose="00000500000000000000" pitchFamily="2" charset="0"/>
              </a:rPr>
              <a:t> </a:t>
            </a:r>
            <a:r>
              <a:rPr lang="en-US" err="1">
                <a:latin typeface="Poppins" panose="00000500000000000000" pitchFamily="2" charset="0"/>
                <a:cs typeface="Poppins" panose="00000500000000000000" pitchFamily="2" charset="0"/>
              </a:rPr>
              <a:t>mahdollisuuksia</a:t>
            </a:r>
            <a:endParaRPr lang="en-US">
              <a:latin typeface="Poppins" panose="00000500000000000000" pitchFamily="2" charset="0"/>
              <a:cs typeface="Poppins" panose="00000500000000000000" pitchFamily="2" charset="0"/>
            </a:endParaRPr>
          </a:p>
          <a:p>
            <a:endParaRPr lang="en-US"/>
          </a:p>
          <a:p>
            <a:endParaRPr lang="en-US"/>
          </a:p>
          <a:p>
            <a:endParaRPr lang="en-US"/>
          </a:p>
          <a:p>
            <a:endParaRPr lang="en-US"/>
          </a:p>
          <a:p>
            <a:endParaRPr lang="en-US"/>
          </a:p>
          <a:p>
            <a:endParaRPr lang="en-US"/>
          </a:p>
          <a:p>
            <a:pPr algn="l"/>
            <a:endParaRPr lang="en-US"/>
          </a:p>
          <a:p>
            <a:endParaRPr lang="en-US"/>
          </a:p>
        </p:txBody>
      </p:sp>
      <p:pic>
        <p:nvPicPr>
          <p:cNvPr id="2" name="Picture 1">
            <a:extLst>
              <a:ext uri="{FF2B5EF4-FFF2-40B4-BE49-F238E27FC236}">
                <a16:creationId xmlns:a16="http://schemas.microsoft.com/office/drawing/2014/main" id="{037B21DD-48E6-9982-2E37-000F28FAC58B}"/>
              </a:ext>
            </a:extLst>
          </p:cNvPr>
          <p:cNvPicPr>
            <a:picLocks noChangeAspect="1"/>
          </p:cNvPicPr>
          <p:nvPr/>
        </p:nvPicPr>
        <p:blipFill>
          <a:blip r:embed="rId3"/>
          <a:stretch>
            <a:fillRect/>
          </a:stretch>
        </p:blipFill>
        <p:spPr>
          <a:xfrm>
            <a:off x="7082180" y="649375"/>
            <a:ext cx="1990299" cy="1584420"/>
          </a:xfrm>
          <a:prstGeom prst="rect">
            <a:avLst/>
          </a:prstGeom>
        </p:spPr>
      </p:pic>
      <p:pic>
        <p:nvPicPr>
          <p:cNvPr id="6" name="Kuva 5" descr="Kuva, joka sisältää kohteen kuvakaappaus, symboli, Grafiikka, logo&#10;&#10;Kuvaus luotu automaattisesti">
            <a:extLst>
              <a:ext uri="{FF2B5EF4-FFF2-40B4-BE49-F238E27FC236}">
                <a16:creationId xmlns:a16="http://schemas.microsoft.com/office/drawing/2014/main" id="{8B32439F-B60C-055A-A54D-17AC56D981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0211" y="6022226"/>
            <a:ext cx="701858" cy="711112"/>
          </a:xfrm>
          <a:prstGeom prst="rect">
            <a:avLst/>
          </a:prstGeom>
        </p:spPr>
      </p:pic>
      <p:pic>
        <p:nvPicPr>
          <p:cNvPr id="8" name="Kuva 7" descr="Kuva, joka sisältää kohteen Fontti, teksti, Grafiikka, graafinen suunnittelu&#10;&#10;Kuvaus luotu automaattisesti">
            <a:extLst>
              <a:ext uri="{FF2B5EF4-FFF2-40B4-BE49-F238E27FC236}">
                <a16:creationId xmlns:a16="http://schemas.microsoft.com/office/drawing/2014/main" id="{F14FF4FB-DE4A-8588-774B-7FAB8A2788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2757" y="6146888"/>
            <a:ext cx="1368485" cy="461789"/>
          </a:xfrm>
          <a:prstGeom prst="rect">
            <a:avLst/>
          </a:prstGeom>
        </p:spPr>
      </p:pic>
    </p:spTree>
    <p:extLst>
      <p:ext uri="{BB962C8B-B14F-4D97-AF65-F5344CB8AC3E}">
        <p14:creationId xmlns:p14="http://schemas.microsoft.com/office/powerpoint/2010/main" val="2783966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142B-57A5-1F4C-9963-ACDD2F2D3984}"/>
              </a:ext>
            </a:extLst>
          </p:cNvPr>
          <p:cNvSpPr>
            <a:spLocks noGrp="1"/>
          </p:cNvSpPr>
          <p:nvPr>
            <p:ph type="title"/>
          </p:nvPr>
        </p:nvSpPr>
        <p:spPr/>
        <p:txBody>
          <a:bodyPr/>
          <a:lstStyle/>
          <a:p>
            <a:r>
              <a:rPr lang="en-US">
                <a:latin typeface="Poppins"/>
                <a:cs typeface="Poppins"/>
              </a:rPr>
              <a:t>Kiitos!</a:t>
            </a:r>
            <a:endParaRPr lang="en-US"/>
          </a:p>
        </p:txBody>
      </p:sp>
    </p:spTree>
    <p:extLst>
      <p:ext uri="{BB962C8B-B14F-4D97-AF65-F5344CB8AC3E}">
        <p14:creationId xmlns:p14="http://schemas.microsoft.com/office/powerpoint/2010/main" val="3915689728"/>
      </p:ext>
    </p:extLst>
  </p:cSld>
  <p:clrMapOvr>
    <a:masterClrMapping/>
  </p:clrMapOvr>
</p:sld>
</file>

<file path=ppt/theme/theme1.xml><?xml version="1.0" encoding="utf-8"?>
<a:theme xmlns:a="http://schemas.openxmlformats.org/drawingml/2006/main" name="Office-teema">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ea6b535-a09d-4ca4-95ed-95a421da84f4" xsi:nil="true"/>
    <lcf76f155ced4ddcb4097134ff3c332f xmlns="a19237af-de6d-45a7-868b-29ea3473612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F41DC70348DF334682C1A8BC1E5F3642" ma:contentTypeVersion="19" ma:contentTypeDescription="Luo uusi asiakirja." ma:contentTypeScope="" ma:versionID="b498f0d2756fb5c1dc961db48d830be2">
  <xsd:schema xmlns:xsd="http://www.w3.org/2001/XMLSchema" xmlns:xs="http://www.w3.org/2001/XMLSchema" xmlns:p="http://schemas.microsoft.com/office/2006/metadata/properties" xmlns:ns2="a19237af-de6d-45a7-868b-29ea3473612c" xmlns:ns3="8ea6b535-a09d-4ca4-95ed-95a421da84f4" targetNamespace="http://schemas.microsoft.com/office/2006/metadata/properties" ma:root="true" ma:fieldsID="55b0a3ab0fe0eb697bf7c1a198822056" ns2:_="" ns3:_="">
    <xsd:import namespace="a19237af-de6d-45a7-868b-29ea3473612c"/>
    <xsd:import namespace="8ea6b535-a09d-4ca4-95ed-95a421da84f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9237af-de6d-45a7-868b-29ea347361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f2f417d-3ba6-4fda-8fd6-81fbccefeab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ea6b535-a09d-4ca4-95ed-95a421da84f4" elementFormDefault="qualified">
    <xsd:import namespace="http://schemas.microsoft.com/office/2006/documentManagement/types"/>
    <xsd:import namespace="http://schemas.microsoft.com/office/infopath/2007/PartnerControls"/>
    <xsd:element name="SharedWithUsers" ma:index="1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cb389b71-9cfa-49b1-af92-2eec1e7df0a1}" ma:internalName="TaxCatchAll" ma:showField="CatchAllData" ma:web="8ea6b535-a09d-4ca4-95ed-95a421da84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A3D29D-9EBC-401F-A5B7-FF3283FB0E6C}">
  <ds:schemaRefs>
    <ds:schemaRef ds:uri="http://purl.org/dc/terms/"/>
    <ds:schemaRef ds:uri="a19237af-de6d-45a7-868b-29ea3473612c"/>
    <ds:schemaRef ds:uri="8ea6b535-a09d-4ca4-95ed-95a421da84f4"/>
    <ds:schemaRef ds:uri="http://schemas.openxmlformats.org/package/2006/metadata/core-properties"/>
    <ds:schemaRef ds:uri="http://purl.org/dc/elements/1.1/"/>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CABCD81-7159-44F6-AE5B-C89BB7F06277}">
  <ds:schemaRefs>
    <ds:schemaRef ds:uri="http://schemas.microsoft.com/sharepoint/v3/contenttype/forms"/>
  </ds:schemaRefs>
</ds:datastoreItem>
</file>

<file path=customXml/itemProps3.xml><?xml version="1.0" encoding="utf-8"?>
<ds:datastoreItem xmlns:ds="http://schemas.openxmlformats.org/officeDocument/2006/customXml" ds:itemID="{2CD04F05-49B1-4297-ABA0-300212DA5E7D}"/>
</file>

<file path=docMetadata/LabelInfo.xml><?xml version="1.0" encoding="utf-8"?>
<clbl:labelList xmlns:clbl="http://schemas.microsoft.com/office/2020/mipLabelMetadata">
  <clbl:label id="{372e4178-ebce-4548-bca9-ba597c2bb990}" enabled="1" method="Privileged" siteId="{95b14aa0-1026-4292-a4dd-7c9396e07296}" contentBits="0" removed="0"/>
</clbl:labelList>
</file>

<file path=docProps/app.xml><?xml version="1.0" encoding="utf-8"?>
<Properties xmlns="http://schemas.openxmlformats.org/officeDocument/2006/extended-properties" xmlns:vt="http://schemas.openxmlformats.org/officeDocument/2006/docPropsVTypes">
  <TotalTime>0</TotalTime>
  <Words>786</Words>
  <Application>Microsoft Office PowerPoint</Application>
  <PresentationFormat>Widescreen</PresentationFormat>
  <Paragraphs>92</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Office-teema</vt:lpstr>
      <vt:lpstr>Taloyhtiöiden energia- ja ilmastoilta</vt:lpstr>
      <vt:lpstr>Ympäristöohjelma</vt:lpstr>
      <vt:lpstr>Sopeutuminen, kaupungin toimet</vt:lpstr>
      <vt:lpstr>Sopeutuminen, kaupungin toimet</vt:lpstr>
      <vt:lpstr>Öljylämmitysselvitys</vt:lpstr>
      <vt:lpstr>Taloyhtiöklubitoiminta = naapurustoyhteistyö </vt:lpstr>
      <vt:lpstr>Koivukylän ryhmäkorjaushanke</vt:lpstr>
      <vt:lpstr>Alueellinen energiapalvelu (ENPA)</vt:lpstr>
      <vt:lpstr>Urheilupuiston energiaselvitys (ENPA)</vt:lpstr>
      <vt:lpstr>Yhteistyöllä kohti ilmastoviisasta Aviapolista</vt:lpstr>
      <vt:lpstr>Kiitos!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Marttila-Tornio Heikka</cp:lastModifiedBy>
  <cp:revision>13</cp:revision>
  <dcterms:created xsi:type="dcterms:W3CDTF">2026-10-01T09:11:13Z</dcterms:created>
  <dcterms:modified xsi:type="dcterms:W3CDTF">2026-10-29T13:12:58Z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0x010100F41DC70348DF334682C1A8BC1E5F3642</vt:lpwstr>
  </property>
  <property fmtid="{D5CDD505-2E9C-101B-9397-08002B2CF9AE}" pid="3" name="MediaServiceImageTags">
    <vt:lpwstr/>
  </property>
</Properties>
</file>