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2" r:id="rId5"/>
  </p:sldMasterIdLst>
  <p:notesMasterIdLst>
    <p:notesMasterId r:id="rId26"/>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x="12192000" cy="6858000"/>
  <p:notesSz cx="6858000" cy="12192000"/>
  <p:embeddedFontLst>
    <p:embeddedFont>
      <p:font typeface="Montserrat" panose="00000500000000000000" pitchFamily="2" charset="0"/>
      <p:regular r:id="rId27"/>
      <p:bold r:id="rId28"/>
      <p:italic r:id="rId29"/>
      <p:boldItalic r:id="rId30"/>
    </p:embeddedFont>
    <p:embeddedFont>
      <p:font typeface="Roboto" panose="02000000000000000000" pitchFamily="2" charset="0"/>
      <p:regular r:id="rId31"/>
      <p:bold r:id="rId32"/>
      <p: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7.fntdata"/><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6.fntdata"/><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2.fntdata"/><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5.fntdata"/><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Roboto"/>
                <a:ea typeface="Roboto"/>
                <a:cs typeface="Roboto"/>
                <a:sym typeface="Roboto"/>
              </a:defRPr>
            </a:lvl1pPr>
            <a:lvl2pPr marR="0" lvl="1" algn="l" rtl="0">
              <a:spcBef>
                <a:spcPts val="0"/>
              </a:spcBef>
              <a:spcAft>
                <a:spcPts val="0"/>
              </a:spcAft>
              <a:buSzPts val="1400"/>
              <a:buNone/>
              <a:defRPr sz="1800" b="0" i="0" u="none" strike="noStrike" cap="none">
                <a:solidFill>
                  <a:schemeClr val="dk1"/>
                </a:solidFill>
                <a:latin typeface="Roboto"/>
                <a:ea typeface="Roboto"/>
                <a:cs typeface="Roboto"/>
                <a:sym typeface="Roboto"/>
              </a:defRPr>
            </a:lvl2pPr>
            <a:lvl3pPr marR="0" lvl="2" algn="l" rtl="0">
              <a:spcBef>
                <a:spcPts val="0"/>
              </a:spcBef>
              <a:spcAft>
                <a:spcPts val="0"/>
              </a:spcAft>
              <a:buSzPts val="1400"/>
              <a:buNone/>
              <a:defRPr sz="1800" b="0" i="0" u="none" strike="noStrike" cap="none">
                <a:solidFill>
                  <a:schemeClr val="dk1"/>
                </a:solidFill>
                <a:latin typeface="Roboto"/>
                <a:ea typeface="Roboto"/>
                <a:cs typeface="Roboto"/>
                <a:sym typeface="Roboto"/>
              </a:defRPr>
            </a:lvl3pPr>
            <a:lvl4pPr marR="0" lvl="3" algn="l" rtl="0">
              <a:spcBef>
                <a:spcPts val="0"/>
              </a:spcBef>
              <a:spcAft>
                <a:spcPts val="0"/>
              </a:spcAft>
              <a:buSzPts val="1400"/>
              <a:buNone/>
              <a:defRPr sz="1800" b="0" i="0" u="none" strike="noStrike" cap="none">
                <a:solidFill>
                  <a:schemeClr val="dk1"/>
                </a:solidFill>
                <a:latin typeface="Roboto"/>
                <a:ea typeface="Roboto"/>
                <a:cs typeface="Roboto"/>
                <a:sym typeface="Roboto"/>
              </a:defRPr>
            </a:lvl4pPr>
            <a:lvl5pPr marR="0" lvl="4" algn="l" rtl="0">
              <a:spcBef>
                <a:spcPts val="0"/>
              </a:spcBef>
              <a:spcAft>
                <a:spcPts val="0"/>
              </a:spcAft>
              <a:buSzPts val="1400"/>
              <a:buNone/>
              <a:defRPr sz="1800" b="0" i="0" u="none" strike="noStrike" cap="none">
                <a:solidFill>
                  <a:schemeClr val="dk1"/>
                </a:solidFill>
                <a:latin typeface="Roboto"/>
                <a:ea typeface="Roboto"/>
                <a:cs typeface="Roboto"/>
                <a:sym typeface="Roboto"/>
              </a:defRPr>
            </a:lvl5pPr>
            <a:lvl6pPr marR="0" lvl="5" algn="l" rtl="0">
              <a:spcBef>
                <a:spcPts val="0"/>
              </a:spcBef>
              <a:spcAft>
                <a:spcPts val="0"/>
              </a:spcAft>
              <a:buSzPts val="1400"/>
              <a:buNone/>
              <a:defRPr sz="1800" b="0" i="0" u="none" strike="noStrike" cap="none">
                <a:solidFill>
                  <a:schemeClr val="dk1"/>
                </a:solidFill>
                <a:latin typeface="Roboto"/>
                <a:ea typeface="Roboto"/>
                <a:cs typeface="Roboto"/>
                <a:sym typeface="Roboto"/>
              </a:defRPr>
            </a:lvl6pPr>
            <a:lvl7pPr marR="0" lvl="6" algn="l" rtl="0">
              <a:spcBef>
                <a:spcPts val="0"/>
              </a:spcBef>
              <a:spcAft>
                <a:spcPts val="0"/>
              </a:spcAft>
              <a:buSzPts val="1400"/>
              <a:buNone/>
              <a:defRPr sz="1800" b="0" i="0" u="none" strike="noStrike" cap="none">
                <a:solidFill>
                  <a:schemeClr val="dk1"/>
                </a:solidFill>
                <a:latin typeface="Roboto"/>
                <a:ea typeface="Roboto"/>
                <a:cs typeface="Roboto"/>
                <a:sym typeface="Roboto"/>
              </a:defRPr>
            </a:lvl7pPr>
            <a:lvl8pPr marR="0" lvl="7" algn="l" rtl="0">
              <a:spcBef>
                <a:spcPts val="0"/>
              </a:spcBef>
              <a:spcAft>
                <a:spcPts val="0"/>
              </a:spcAft>
              <a:buSzPts val="1400"/>
              <a:buNone/>
              <a:defRPr sz="1800" b="0" i="0" u="none" strike="noStrike" cap="none">
                <a:solidFill>
                  <a:schemeClr val="dk1"/>
                </a:solidFill>
                <a:latin typeface="Roboto"/>
                <a:ea typeface="Roboto"/>
                <a:cs typeface="Roboto"/>
                <a:sym typeface="Roboto"/>
              </a:defRPr>
            </a:lvl8pPr>
            <a:lvl9pPr marR="0" lvl="8" algn="l" rtl="0">
              <a:spcBef>
                <a:spcPts val="0"/>
              </a:spcBef>
              <a:spcAft>
                <a:spcPts val="0"/>
              </a:spcAft>
              <a:buSzPts val="1400"/>
              <a:buNone/>
              <a:defRPr sz="1800" b="0" i="0" u="none" strike="noStrike" cap="none">
                <a:solidFill>
                  <a:schemeClr val="dk1"/>
                </a:solidFill>
                <a:latin typeface="Roboto"/>
                <a:ea typeface="Roboto"/>
                <a:cs typeface="Roboto"/>
                <a:sym typeface="Roboto"/>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Roboto"/>
                <a:ea typeface="Roboto"/>
                <a:cs typeface="Roboto"/>
                <a:sym typeface="Roboto"/>
              </a:defRPr>
            </a:lvl1pPr>
            <a:lvl2pPr marR="0" lvl="1" algn="l" rtl="0">
              <a:spcBef>
                <a:spcPts val="0"/>
              </a:spcBef>
              <a:spcAft>
                <a:spcPts val="0"/>
              </a:spcAft>
              <a:buSzPts val="1400"/>
              <a:buNone/>
              <a:defRPr sz="1800" b="0" i="0" u="none" strike="noStrike" cap="none">
                <a:solidFill>
                  <a:schemeClr val="dk1"/>
                </a:solidFill>
                <a:latin typeface="Roboto"/>
                <a:ea typeface="Roboto"/>
                <a:cs typeface="Roboto"/>
                <a:sym typeface="Roboto"/>
              </a:defRPr>
            </a:lvl2pPr>
            <a:lvl3pPr marR="0" lvl="2" algn="l" rtl="0">
              <a:spcBef>
                <a:spcPts val="0"/>
              </a:spcBef>
              <a:spcAft>
                <a:spcPts val="0"/>
              </a:spcAft>
              <a:buSzPts val="1400"/>
              <a:buNone/>
              <a:defRPr sz="1800" b="0" i="0" u="none" strike="noStrike" cap="none">
                <a:solidFill>
                  <a:schemeClr val="dk1"/>
                </a:solidFill>
                <a:latin typeface="Roboto"/>
                <a:ea typeface="Roboto"/>
                <a:cs typeface="Roboto"/>
                <a:sym typeface="Roboto"/>
              </a:defRPr>
            </a:lvl3pPr>
            <a:lvl4pPr marR="0" lvl="3" algn="l" rtl="0">
              <a:spcBef>
                <a:spcPts val="0"/>
              </a:spcBef>
              <a:spcAft>
                <a:spcPts val="0"/>
              </a:spcAft>
              <a:buSzPts val="1400"/>
              <a:buNone/>
              <a:defRPr sz="1800" b="0" i="0" u="none" strike="noStrike" cap="none">
                <a:solidFill>
                  <a:schemeClr val="dk1"/>
                </a:solidFill>
                <a:latin typeface="Roboto"/>
                <a:ea typeface="Roboto"/>
                <a:cs typeface="Roboto"/>
                <a:sym typeface="Roboto"/>
              </a:defRPr>
            </a:lvl4pPr>
            <a:lvl5pPr marR="0" lvl="4" algn="l" rtl="0">
              <a:spcBef>
                <a:spcPts val="0"/>
              </a:spcBef>
              <a:spcAft>
                <a:spcPts val="0"/>
              </a:spcAft>
              <a:buSzPts val="1400"/>
              <a:buNone/>
              <a:defRPr sz="1800" b="0" i="0" u="none" strike="noStrike" cap="none">
                <a:solidFill>
                  <a:schemeClr val="dk1"/>
                </a:solidFill>
                <a:latin typeface="Roboto"/>
                <a:ea typeface="Roboto"/>
                <a:cs typeface="Roboto"/>
                <a:sym typeface="Roboto"/>
              </a:defRPr>
            </a:lvl5pPr>
            <a:lvl6pPr marR="0" lvl="5" algn="l" rtl="0">
              <a:spcBef>
                <a:spcPts val="0"/>
              </a:spcBef>
              <a:spcAft>
                <a:spcPts val="0"/>
              </a:spcAft>
              <a:buSzPts val="1400"/>
              <a:buNone/>
              <a:defRPr sz="1800" b="0" i="0" u="none" strike="noStrike" cap="none">
                <a:solidFill>
                  <a:schemeClr val="dk1"/>
                </a:solidFill>
                <a:latin typeface="Roboto"/>
                <a:ea typeface="Roboto"/>
                <a:cs typeface="Roboto"/>
                <a:sym typeface="Roboto"/>
              </a:defRPr>
            </a:lvl6pPr>
            <a:lvl7pPr marR="0" lvl="6" algn="l" rtl="0">
              <a:spcBef>
                <a:spcPts val="0"/>
              </a:spcBef>
              <a:spcAft>
                <a:spcPts val="0"/>
              </a:spcAft>
              <a:buSzPts val="1400"/>
              <a:buNone/>
              <a:defRPr sz="1800" b="0" i="0" u="none" strike="noStrike" cap="none">
                <a:solidFill>
                  <a:schemeClr val="dk1"/>
                </a:solidFill>
                <a:latin typeface="Roboto"/>
                <a:ea typeface="Roboto"/>
                <a:cs typeface="Roboto"/>
                <a:sym typeface="Roboto"/>
              </a:defRPr>
            </a:lvl7pPr>
            <a:lvl8pPr marR="0" lvl="7" algn="l" rtl="0">
              <a:spcBef>
                <a:spcPts val="0"/>
              </a:spcBef>
              <a:spcAft>
                <a:spcPts val="0"/>
              </a:spcAft>
              <a:buSzPts val="1400"/>
              <a:buNone/>
              <a:defRPr sz="1800" b="0" i="0" u="none" strike="noStrike" cap="none">
                <a:solidFill>
                  <a:schemeClr val="dk1"/>
                </a:solidFill>
                <a:latin typeface="Roboto"/>
                <a:ea typeface="Roboto"/>
                <a:cs typeface="Roboto"/>
                <a:sym typeface="Roboto"/>
              </a:defRPr>
            </a:lvl8pPr>
            <a:lvl9pPr marR="0" lvl="8" algn="l" rtl="0">
              <a:spcBef>
                <a:spcPts val="0"/>
              </a:spcBef>
              <a:spcAft>
                <a:spcPts val="0"/>
              </a:spcAft>
              <a:buSzPts val="1400"/>
              <a:buNone/>
              <a:defRPr sz="1800" b="0" i="0" u="none" strike="noStrike" cap="none">
                <a:solidFill>
                  <a:schemeClr val="dk1"/>
                </a:solidFill>
                <a:latin typeface="Roboto"/>
                <a:ea typeface="Roboto"/>
                <a:cs typeface="Roboto"/>
                <a:sym typeface="Roboto"/>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Roboto"/>
                <a:ea typeface="Roboto"/>
                <a:cs typeface="Roboto"/>
                <a:sym typeface="Roboto"/>
              </a:defRPr>
            </a:lvl1pPr>
            <a:lvl2pPr marL="914400" marR="0" lvl="1" indent="-228600" algn="l" rtl="0">
              <a:spcBef>
                <a:spcPts val="0"/>
              </a:spcBef>
              <a:spcAft>
                <a:spcPts val="0"/>
              </a:spcAft>
              <a:buSzPts val="1400"/>
              <a:buNone/>
              <a:defRPr sz="1200" b="0" i="0" u="none" strike="noStrike" cap="none">
                <a:solidFill>
                  <a:schemeClr val="dk1"/>
                </a:solidFill>
                <a:latin typeface="Roboto"/>
                <a:ea typeface="Roboto"/>
                <a:cs typeface="Roboto"/>
                <a:sym typeface="Roboto"/>
              </a:defRPr>
            </a:lvl2pPr>
            <a:lvl3pPr marL="1371600" marR="0" lvl="2" indent="-228600" algn="l" rtl="0">
              <a:spcBef>
                <a:spcPts val="0"/>
              </a:spcBef>
              <a:spcAft>
                <a:spcPts val="0"/>
              </a:spcAft>
              <a:buSzPts val="1400"/>
              <a:buNone/>
              <a:defRPr sz="1200" b="0" i="0" u="none" strike="noStrike" cap="none">
                <a:solidFill>
                  <a:schemeClr val="dk1"/>
                </a:solidFill>
                <a:latin typeface="Roboto"/>
                <a:ea typeface="Roboto"/>
                <a:cs typeface="Roboto"/>
                <a:sym typeface="Roboto"/>
              </a:defRPr>
            </a:lvl3pPr>
            <a:lvl4pPr marL="1828800" marR="0" lvl="3" indent="-228600" algn="l" rtl="0">
              <a:spcBef>
                <a:spcPts val="0"/>
              </a:spcBef>
              <a:spcAft>
                <a:spcPts val="0"/>
              </a:spcAft>
              <a:buSzPts val="1400"/>
              <a:buNone/>
              <a:defRPr sz="1200" b="0" i="0" u="none" strike="noStrike" cap="none">
                <a:solidFill>
                  <a:schemeClr val="dk1"/>
                </a:solidFill>
                <a:latin typeface="Roboto"/>
                <a:ea typeface="Roboto"/>
                <a:cs typeface="Roboto"/>
                <a:sym typeface="Roboto"/>
              </a:defRPr>
            </a:lvl4pPr>
            <a:lvl5pPr marL="2286000" marR="0" lvl="4" indent="-228600" algn="l" rtl="0">
              <a:spcBef>
                <a:spcPts val="0"/>
              </a:spcBef>
              <a:spcAft>
                <a:spcPts val="0"/>
              </a:spcAft>
              <a:buSzPts val="1400"/>
              <a:buNone/>
              <a:defRPr sz="1200" b="0" i="0" u="none" strike="noStrike" cap="none">
                <a:solidFill>
                  <a:schemeClr val="dk1"/>
                </a:solidFill>
                <a:latin typeface="Roboto"/>
                <a:ea typeface="Roboto"/>
                <a:cs typeface="Roboto"/>
                <a:sym typeface="Roboto"/>
              </a:defRPr>
            </a:lvl5pPr>
            <a:lvl6pPr marL="2743200" marR="0" lvl="5" indent="-228600" algn="l" rtl="0">
              <a:spcBef>
                <a:spcPts val="0"/>
              </a:spcBef>
              <a:spcAft>
                <a:spcPts val="0"/>
              </a:spcAft>
              <a:buSzPts val="1400"/>
              <a:buNone/>
              <a:defRPr sz="1200" b="0" i="0" u="none" strike="noStrike" cap="none">
                <a:solidFill>
                  <a:schemeClr val="dk1"/>
                </a:solidFill>
                <a:latin typeface="Roboto"/>
                <a:ea typeface="Roboto"/>
                <a:cs typeface="Roboto"/>
                <a:sym typeface="Roboto"/>
              </a:defRPr>
            </a:lvl6pPr>
            <a:lvl7pPr marL="3200400" marR="0" lvl="6" indent="-228600" algn="l" rtl="0">
              <a:spcBef>
                <a:spcPts val="0"/>
              </a:spcBef>
              <a:spcAft>
                <a:spcPts val="0"/>
              </a:spcAft>
              <a:buSzPts val="1400"/>
              <a:buNone/>
              <a:defRPr sz="1200" b="0" i="0" u="none" strike="noStrike" cap="none">
                <a:solidFill>
                  <a:schemeClr val="dk1"/>
                </a:solidFill>
                <a:latin typeface="Roboto"/>
                <a:ea typeface="Roboto"/>
                <a:cs typeface="Roboto"/>
                <a:sym typeface="Roboto"/>
              </a:defRPr>
            </a:lvl7pPr>
            <a:lvl8pPr marL="3657600" marR="0" lvl="7" indent="-228600" algn="l" rtl="0">
              <a:spcBef>
                <a:spcPts val="0"/>
              </a:spcBef>
              <a:spcAft>
                <a:spcPts val="0"/>
              </a:spcAft>
              <a:buSzPts val="1400"/>
              <a:buNone/>
              <a:defRPr sz="1200" b="0" i="0" u="none" strike="noStrike" cap="none">
                <a:solidFill>
                  <a:schemeClr val="dk1"/>
                </a:solidFill>
                <a:latin typeface="Roboto"/>
                <a:ea typeface="Roboto"/>
                <a:cs typeface="Roboto"/>
                <a:sym typeface="Roboto"/>
              </a:defRPr>
            </a:lvl8pPr>
            <a:lvl9pPr marL="4114800" marR="0" lvl="8" indent="-228600" algn="l" rtl="0">
              <a:spcBef>
                <a:spcPts val="0"/>
              </a:spcBef>
              <a:spcAft>
                <a:spcPts val="0"/>
              </a:spcAft>
              <a:buSzPts val="1400"/>
              <a:buNone/>
              <a:defRPr sz="1200" b="0" i="0" u="none" strike="noStrike" cap="none">
                <a:solidFill>
                  <a:schemeClr val="dk1"/>
                </a:solidFill>
                <a:latin typeface="Roboto"/>
                <a:ea typeface="Roboto"/>
                <a:cs typeface="Roboto"/>
                <a:sym typeface="Roboto"/>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Roboto"/>
                <a:ea typeface="Roboto"/>
                <a:cs typeface="Roboto"/>
                <a:sym typeface="Roboto"/>
              </a:defRPr>
            </a:lvl1pPr>
            <a:lvl2pPr marR="0" lvl="1" algn="l" rtl="0">
              <a:spcBef>
                <a:spcPts val="0"/>
              </a:spcBef>
              <a:spcAft>
                <a:spcPts val="0"/>
              </a:spcAft>
              <a:buSzPts val="1400"/>
              <a:buNone/>
              <a:defRPr sz="1800" b="0" i="0" u="none" strike="noStrike" cap="none">
                <a:solidFill>
                  <a:schemeClr val="dk1"/>
                </a:solidFill>
                <a:latin typeface="Roboto"/>
                <a:ea typeface="Roboto"/>
                <a:cs typeface="Roboto"/>
                <a:sym typeface="Roboto"/>
              </a:defRPr>
            </a:lvl2pPr>
            <a:lvl3pPr marR="0" lvl="2" algn="l" rtl="0">
              <a:spcBef>
                <a:spcPts val="0"/>
              </a:spcBef>
              <a:spcAft>
                <a:spcPts val="0"/>
              </a:spcAft>
              <a:buSzPts val="1400"/>
              <a:buNone/>
              <a:defRPr sz="1800" b="0" i="0" u="none" strike="noStrike" cap="none">
                <a:solidFill>
                  <a:schemeClr val="dk1"/>
                </a:solidFill>
                <a:latin typeface="Roboto"/>
                <a:ea typeface="Roboto"/>
                <a:cs typeface="Roboto"/>
                <a:sym typeface="Roboto"/>
              </a:defRPr>
            </a:lvl3pPr>
            <a:lvl4pPr marR="0" lvl="3" algn="l" rtl="0">
              <a:spcBef>
                <a:spcPts val="0"/>
              </a:spcBef>
              <a:spcAft>
                <a:spcPts val="0"/>
              </a:spcAft>
              <a:buSzPts val="1400"/>
              <a:buNone/>
              <a:defRPr sz="1800" b="0" i="0" u="none" strike="noStrike" cap="none">
                <a:solidFill>
                  <a:schemeClr val="dk1"/>
                </a:solidFill>
                <a:latin typeface="Roboto"/>
                <a:ea typeface="Roboto"/>
                <a:cs typeface="Roboto"/>
                <a:sym typeface="Roboto"/>
              </a:defRPr>
            </a:lvl4pPr>
            <a:lvl5pPr marR="0" lvl="4" algn="l" rtl="0">
              <a:spcBef>
                <a:spcPts val="0"/>
              </a:spcBef>
              <a:spcAft>
                <a:spcPts val="0"/>
              </a:spcAft>
              <a:buSzPts val="1400"/>
              <a:buNone/>
              <a:defRPr sz="1800" b="0" i="0" u="none" strike="noStrike" cap="none">
                <a:solidFill>
                  <a:schemeClr val="dk1"/>
                </a:solidFill>
                <a:latin typeface="Roboto"/>
                <a:ea typeface="Roboto"/>
                <a:cs typeface="Roboto"/>
                <a:sym typeface="Roboto"/>
              </a:defRPr>
            </a:lvl5pPr>
            <a:lvl6pPr marR="0" lvl="5" algn="l" rtl="0">
              <a:spcBef>
                <a:spcPts val="0"/>
              </a:spcBef>
              <a:spcAft>
                <a:spcPts val="0"/>
              </a:spcAft>
              <a:buSzPts val="1400"/>
              <a:buNone/>
              <a:defRPr sz="1800" b="0" i="0" u="none" strike="noStrike" cap="none">
                <a:solidFill>
                  <a:schemeClr val="dk1"/>
                </a:solidFill>
                <a:latin typeface="Roboto"/>
                <a:ea typeface="Roboto"/>
                <a:cs typeface="Roboto"/>
                <a:sym typeface="Roboto"/>
              </a:defRPr>
            </a:lvl6pPr>
            <a:lvl7pPr marR="0" lvl="6" algn="l" rtl="0">
              <a:spcBef>
                <a:spcPts val="0"/>
              </a:spcBef>
              <a:spcAft>
                <a:spcPts val="0"/>
              </a:spcAft>
              <a:buSzPts val="1400"/>
              <a:buNone/>
              <a:defRPr sz="1800" b="0" i="0" u="none" strike="noStrike" cap="none">
                <a:solidFill>
                  <a:schemeClr val="dk1"/>
                </a:solidFill>
                <a:latin typeface="Roboto"/>
                <a:ea typeface="Roboto"/>
                <a:cs typeface="Roboto"/>
                <a:sym typeface="Roboto"/>
              </a:defRPr>
            </a:lvl7pPr>
            <a:lvl8pPr marR="0" lvl="7" algn="l" rtl="0">
              <a:spcBef>
                <a:spcPts val="0"/>
              </a:spcBef>
              <a:spcAft>
                <a:spcPts val="0"/>
              </a:spcAft>
              <a:buSzPts val="1400"/>
              <a:buNone/>
              <a:defRPr sz="1800" b="0" i="0" u="none" strike="noStrike" cap="none">
                <a:solidFill>
                  <a:schemeClr val="dk1"/>
                </a:solidFill>
                <a:latin typeface="Roboto"/>
                <a:ea typeface="Roboto"/>
                <a:cs typeface="Roboto"/>
                <a:sym typeface="Roboto"/>
              </a:defRPr>
            </a:lvl8pPr>
            <a:lvl9pPr marR="0" lvl="8" algn="l" rtl="0">
              <a:spcBef>
                <a:spcPts val="0"/>
              </a:spcBef>
              <a:spcAft>
                <a:spcPts val="0"/>
              </a:spcAft>
              <a:buSzPts val="1400"/>
              <a:buNone/>
              <a:defRPr sz="1800" b="0" i="0" u="none" strike="noStrike" cap="none">
                <a:solidFill>
                  <a:schemeClr val="dk1"/>
                </a:solidFill>
                <a:latin typeface="Roboto"/>
                <a:ea typeface="Roboto"/>
                <a:cs typeface="Roboto"/>
                <a:sym typeface="Roboto"/>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Roboto"/>
                <a:ea typeface="Roboto"/>
                <a:cs typeface="Roboto"/>
                <a:sym typeface="Roboto"/>
              </a:rPr>
              <a:t>‹#›</a:t>
            </a:fld>
            <a:endParaRPr sz="1200" b="0" i="0" u="none" strike="noStrike" cap="none">
              <a:solidFill>
                <a:schemeClr val="dk1"/>
              </a:solidFill>
              <a:latin typeface="Roboto"/>
              <a:ea typeface="Roboto"/>
              <a:cs typeface="Roboto"/>
              <a:sym typeface="Roboto"/>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
        <p:cNvGrpSpPr/>
        <p:nvPr/>
      </p:nvGrpSpPr>
      <p:grpSpPr>
        <a:xfrm>
          <a:off x="0" y="0"/>
          <a:ext cx="0" cy="0"/>
          <a:chOff x="0" y="0"/>
          <a:chExt cx="0" cy="0"/>
        </a:xfrm>
      </p:grpSpPr>
      <p:sp>
        <p:nvSpPr>
          <p:cNvPr id="26" name="Google Shape;2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 name="Google Shape;2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 name="Google Shape;28;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
        <p:cNvGrpSpPr/>
        <p:nvPr/>
      </p:nvGrpSpPr>
      <p:grpSpPr>
        <a:xfrm>
          <a:off x="0" y="0"/>
          <a:ext cx="0" cy="0"/>
          <a:chOff x="0" y="0"/>
          <a:chExt cx="0" cy="0"/>
        </a:xfrm>
      </p:grpSpPr>
      <p:sp>
        <p:nvSpPr>
          <p:cNvPr id="38" name="Google Shape;3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 name="Google Shape;3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 name="Google Shape;40;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 name="Google Shape;49;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Kiinteistötakuu on perustettu vuonna 2014. Olemme Suomen ensimmäinen ja ainoa 1900-luvun ulkokuorirakenteiden arkkitehti- ja insinööritoimisto. Erikoistumisemme kattaa rakennuskannan aikakaudet 1900–1990: jugendista ja klassismista funktionalismin kautta jälleenrakennuskauden, elementtirakentamisen ja 1980-luvun rakennuksiin.</a:t>
            </a:r>
            <a:endParaRPr/>
          </a:p>
        </p:txBody>
      </p:sp>
      <p:sp>
        <p:nvSpPr>
          <p:cNvPr id="50" name="Google Shape;50;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 name="Google Shape;58;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Esityksen runko: ongelma, diagnoosi, ratkaisu ja varmistaminen. Jokaisen sisältödian yläreunassa näkyy, missä vaiheessa ollaan.</a:t>
            </a:r>
            <a:endParaRPr/>
          </a:p>
        </p:txBody>
      </p:sp>
      <p:sp>
        <p:nvSpPr>
          <p:cNvPr id="59" name="Google Shape;59;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 name="Google Shape;8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Viistosade, tuuli ja sahaavat lämpötilat ovat myrkkyä julkisivuille ja vesikatoille. Talven uudet haasteet: jäätymis-sulamissyklit ja niiden vaikutus materiaaleihin. Ilmatieteen laitoksen mukaan pidentyneet leudot syksyt ja märät talvet pitävät pinnat märkinä kuukausia putkeen.</a:t>
            </a:r>
            <a:endParaRPr/>
          </a:p>
        </p:txBody>
      </p:sp>
      <p:sp>
        <p:nvSpPr>
          <p:cNvPr id="90" name="Google Shape;90;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 name="Google Shape;118;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Rakennusten anatomia on tärkeä tuntea: jokaisella aikakaudella on omat materiaalinsa, rakennetapansa ja siksi myös omat vauriomekanisminsa. Käydään seuraavaksi läpi kolme esimerkkiä kronologisessa järjestyksessä: 1910-luvun massiivinen tiilirakennus, 1940-luvun sekarunkorakennus ja 1960–1970-luvun täyselementtirunko.</a:t>
            </a:r>
            <a:endParaRPr/>
          </a:p>
        </p:txBody>
      </p:sp>
      <p:sp>
        <p:nvSpPr>
          <p:cNvPr id="119" name="Google Shape;119;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Google Shape;149;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Perustukset ja kivijalka: lohkopintainen luonnonkiviverhous, takana täystiilimuuri ja siderautakiinnitys, välissä bitumisively vedeneristeenä. Ulkoseinät: massiiviset 2-kiven täystiilimuurit, noin 60 cm, rapattu molemmin puolin. Välipohjat kannatettu ratakiskoilla tai I-raudoilla. Erkkerit kannatettu kerroksittain välipohjapalkeilla ja ratakiskopareilla. Vesikatto: puinen kattotuolirakenne, rautabetoninen räystäs, yläpohjassa palopermanto.</a:t>
            </a:r>
            <a:endParaRPr/>
          </a:p>
        </p:txBody>
      </p:sp>
      <p:sp>
        <p:nvSpPr>
          <p:cNvPr id="150" name="Google Shape;150;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 name="Google Shape;163;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Kahdenlainen kantava runko: ulkoseinät ja porrashuoneiden seinät ovat massiivisia 1½-kiven (420 mm) reikätiilimuureja, keskirungossa erilliset betonipilarit. Aukkopalkit: aukon yläpuolinen muuraus ripustettu kuormantasauspalkkiin. Välipohjissa rautabetoninen alalaattapalkisto. Vesikattona harjakatto ja puiset kattotuolit. Erkkerien sijaan yleistyivät ulokeparvekkeet: rungosta ulkoneva teräsbetonilaatta.</a:t>
            </a:r>
            <a:endParaRPr/>
          </a:p>
        </p:txBody>
      </p:sp>
      <p:sp>
        <p:nvSpPr>
          <p:cNvPr id="164" name="Google Shape;164;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Täyselementtirakenteessa kantavat väliseinä- ja päätyelementit muodostavat rungon jäykän kokonaisuuden, ns. kirjahyllyrungon. Erillisiä pilareita ei käytetä, vaan kuormat siirtyvät elementtien välisissä pysty- ja vaakasaumoissa. Räystäs on kevytsorabetoni- ja peltirakenteinen. Parvekkeen taustaseinä on kevytrakenteinen, ja parvekelaatan ja välipohjan liitos on tuettu.</a:t>
            </a:r>
            <a:endParaRPr/>
          </a:p>
        </p:txBody>
      </p:sp>
      <p:sp>
        <p:nvSpPr>
          <p:cNvPr id="178" name="Google Shape;17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3" name="Google Shape;203;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Härmä: vaaleat suolakerrostumat ovat merkki kapillaarisesta kosteuden siirtymisestä. Vesi kuljettaa liukoisia suoloja pinnalle, missä vesi haihtuu ja suola kiteytyy. Toistuva härmä kertoo, ettei rakenne ehdi kuivua viistosateen välissä, mikä heikentää laastin ja betonin lujuutta (lähde: VTT / Julkisivujen kuntotutkimusopas).</a:t>
            </a:r>
            <a:br>
              <a:rPr lang="en-US"/>
            </a:br>
            <a:br>
              <a:rPr lang="en-US"/>
            </a:br>
            <a:r>
              <a:rPr lang="en-US"/>
              <a:t>Hiusmurtumat: pienikin halkeama on kapillaarinen imukanava. Viistosadeindeksin kasvaessa vesi painuu syvemmälle. Jäätyessään 9 % laajenemisvoima muuttaa hiusmurtuman halkeamaksi ja lopulta rapautumaksi.</a:t>
            </a:r>
            <a:br>
              <a:rPr lang="en-US"/>
            </a:br>
            <a:br>
              <a:rPr lang="en-US"/>
            </a:br>
            <a:r>
              <a:rPr lang="en-US"/>
              <a:t>Biofilmi: koetaan usein esteettisenä haittana, mutta se sitoo kosteutta pintaan ja kiihdyttää kemiallista ja mekaanista rapautumista.</a:t>
            </a:r>
            <a:br>
              <a:rPr lang="en-US"/>
            </a:br>
            <a:br>
              <a:rPr lang="en-US"/>
            </a:br>
            <a:r>
              <a:rPr lang="en-US"/>
              <a:t>Tummentumat: seinään huonosti kiinnitetyt käsijohteet tai parvekkeiden nurkat ohjaavat vettä seinälle.</a:t>
            </a:r>
            <a:endParaRPr/>
          </a:p>
        </p:txBody>
      </p:sp>
      <p:sp>
        <p:nvSpPr>
          <p:cNvPr id="204" name="Google Shape;204;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Jäävuori-ilmiö: rakennusfysiikan nyrkkisääntö on, että kun oire (ruostevaluma, rappauksen irtoaminen) näkyy ulospäin, vauriomekanismi on ehtinyt edetä rakenteen sisällä jo pitkään. Vesi kulkee rakenteissa usein metrejä ennen kuin se näkyy sisällä. Eristeiden kastuminen ja kiinnikkeiden korroosio alkavat kauan ennen näkyvää merkkiä. Rakennusfysiikka ei anna virheitä anteeksi uudessa ilmastossa.</a:t>
            </a:r>
            <a:endParaRPr/>
          </a:p>
        </p:txBody>
      </p:sp>
      <p:sp>
        <p:nvSpPr>
          <p:cNvPr id="236" name="Google Shape;236;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 name="Google Shape;269;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Kustannusten kerrannaisvaikutus. Ajoissa havaittu vaurio hoidetaan tiivistyksellä tai paikkauksella, satojen tai tuhansien eurojen kustannuksin. Laiminlyöty vaurio johtaa eristeiden vaihtoon ja koko julkisivun peruskorjaukseen: kymmeniä tai satoja tuhansia euroja. Kosmeettinen haitta on usein vain jäävuoren huippu.</a:t>
            </a:r>
            <a:endParaRPr/>
          </a:p>
        </p:txBody>
      </p:sp>
      <p:sp>
        <p:nvSpPr>
          <p:cNvPr id="270" name="Google Shape;270;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Kaavio on periaatekuva, ei mittausdataa. Tekninen käyttöikä vs. muuttunut ilmasto: rakenteiden kestävyys perustuu huoltokirjan mukaisiin toimenpiteisiin. Jos huolto viivästyy, vaurioitumisvauhti kiihtyy uudessa ilmastossa. Erityistä huomiota tulee kiinnittää yksityiskohtien (tippanokat, kaadot) suunnitteluun, jotta vauriot eivät uusiudu jo 10 vuoden kuluttua remontista.</a:t>
            </a:r>
            <a:endParaRPr/>
          </a:p>
        </p:txBody>
      </p:sp>
      <p:sp>
        <p:nvSpPr>
          <p:cNvPr id="292" name="Google Shape;292;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9" name="Google Shape;309;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Kun korjauksia tehdään, materiaalien on vastattava nykyilmaston kosteusrasitusta. Kalkkimaali on perinteinen valinta suojelukohteisiin. Pellavaöljymaalin pieni molekyylikoko mahdollistaa syvän imeytymisen ja sallii puun luonnollisen kosteuselämisen ilman kalvon halkeamista. Korjaussuunnittelussa on varmistettava, että valitut materiaalit ja yksityiskohdat (kuten läpiviennit) kestävät UV-säteilyä ja lämpötilan sahaamista.</a:t>
            </a:r>
            <a:endParaRPr/>
          </a:p>
        </p:txBody>
      </p:sp>
      <p:sp>
        <p:nvSpPr>
          <p:cNvPr id="310" name="Google Shape;310;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6" name="Google Shape;336;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Punajäkälä on viherlevä, joka yleistyy, kun ilmankosteus on pitkään yli 80–85 % ja lämpötila yli +5 °C. Leudot talvet ja lisääntynyt viistosade luovat levälle ihanteellisen kasvualustan. Materiaalien korkea pH ja diffuusioavoimuus ovat tehokkain tapa hallita biofilmin muodostumista.</a:t>
            </a:r>
            <a:endParaRPr/>
          </a:p>
        </p:txBody>
      </p:sp>
      <p:sp>
        <p:nvSpPr>
          <p:cNvPr id="337" name="Google Shape;337;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4" name="Google Shape;364;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Rakenteiden tekninen käyttöikä (RL 1) perustuu oletukseen säännöllisestä huollosta (H). Lähes kaikilla ulkokuoren rakenteilla on vähintään noin 5 vuoden välein tapahtuva tarkastusvelvoite. Tässä kohdassa voi kertoa tyypillisimmistä vauriomekanismeista 1900-luvun rakennuksissa, joita Kiinteistötakuu on kohdannut.</a:t>
            </a:r>
            <a:endParaRPr/>
          </a:p>
        </p:txBody>
      </p:sp>
      <p:sp>
        <p:nvSpPr>
          <p:cNvPr id="365" name="Google Shape;365;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5" name="Google Shape;395;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Konkreettiset toimet: vedenohjauksen modernisointi, talvikunnossapito ja säännöllinen seuranta. Sade-testi on yksinkertaisin tapa nähdä, miten vesi oikeasti kulkee rakennuksen pinnoilla.</a:t>
            </a:r>
            <a:endParaRPr/>
          </a:p>
        </p:txBody>
      </p:sp>
      <p:sp>
        <p:nvSpPr>
          <p:cNvPr id="396" name="Google Shape;396;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h953469ad09a1bae_1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1" name="Google Shape;421;h953469ad09a1bae_1_2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Konkreettiset toimet: vedenohjauksen modernisointi, talvikunnossapito ja säännöllinen seuranta. Sade-testi on yksinkertaisin tapa nähdä, miten vesi oikeasti kulkee rakennuksen pinnoilla.</a:t>
            </a:r>
            <a:endParaRPr/>
          </a:p>
        </p:txBody>
      </p:sp>
      <p:sp>
        <p:nvSpPr>
          <p:cNvPr id="422" name="Google Shape;422;h953469ad09a1bae_1_2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2" name="Google Shape;432;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3" name="Google Shape;433;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h953469ad09a1bae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7" name="Google Shape;457;h953469ad09a1bae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h953469ad09a1bae_1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rgbClr val="FDF6ED"/>
        </a:solidFill>
        <a:effectLst/>
      </p:bgPr>
    </p:bg>
    <p:spTree>
      <p:nvGrpSpPr>
        <p:cNvPr id="1" name="Shape 11"/>
        <p:cNvGrpSpPr/>
        <p:nvPr/>
      </p:nvGrpSpPr>
      <p:grpSpPr>
        <a:xfrm>
          <a:off x="0" y="0"/>
          <a:ext cx="0" cy="0"/>
          <a:chOff x="0" y="0"/>
          <a:chExt cx="0" cy="0"/>
        </a:xfrm>
      </p:grpSpPr>
      <p:sp>
        <p:nvSpPr>
          <p:cNvPr id="12" name="Google Shape;12;p2"/>
          <p:cNvSpPr txBox="1">
            <a:spLocks noGrp="1"/>
          </p:cNvSpPr>
          <p:nvPr>
            <p:ph type="title"/>
          </p:nvPr>
        </p:nvSpPr>
        <p:spPr>
          <a:xfrm>
            <a:off x="685800" y="2331720"/>
            <a:ext cx="6309360" cy="17373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dk2"/>
              </a:buClr>
              <a:buSzPts val="4000"/>
              <a:buFont typeface="Montserrat"/>
              <a:buNone/>
              <a:defRPr sz="4000" b="0" i="0" u="none" strike="noStrike" cap="none">
                <a:solidFill>
                  <a:schemeClr val="dk2"/>
                </a:solidFill>
                <a:latin typeface="Montserrat"/>
                <a:ea typeface="Montserrat"/>
                <a:cs typeface="Montserrat"/>
                <a:sym typeface="Montserra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2"/>
          <p:cNvSpPr txBox="1">
            <a:spLocks noGrp="1"/>
          </p:cNvSpPr>
          <p:nvPr>
            <p:ph type="body" idx="1"/>
          </p:nvPr>
        </p:nvSpPr>
        <p:spPr>
          <a:xfrm>
            <a:off x="685800" y="4206240"/>
            <a:ext cx="6035040" cy="86868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360"/>
              </a:spcBef>
              <a:spcAft>
                <a:spcPts val="0"/>
              </a:spcAft>
              <a:buClr>
                <a:schemeClr val="accent3"/>
              </a:buClr>
              <a:buSzPts val="1800"/>
              <a:buFont typeface="Arial"/>
              <a:buNone/>
              <a:defRPr sz="1800" b="0" i="0" u="none" strike="noStrike" cap="none">
                <a:solidFill>
                  <a:schemeClr val="accent3"/>
                </a:solidFill>
                <a:latin typeface="Roboto"/>
                <a:ea typeface="Roboto"/>
                <a:cs typeface="Roboto"/>
                <a:sym typeface="Roboto"/>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Roboto"/>
                <a:ea typeface="Roboto"/>
                <a:cs typeface="Roboto"/>
                <a:sym typeface="Roboto"/>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Roboto"/>
                <a:ea typeface="Roboto"/>
                <a:cs typeface="Roboto"/>
                <a:sym typeface="Roboto"/>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T">
  <p:cSld name="CONTENT">
    <p:bg>
      <p:bgPr>
        <a:solidFill>
          <a:srgbClr val="FDF6ED"/>
        </a:solidFill>
        <a:effectLst/>
      </p:bgPr>
    </p:bg>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685800" y="868680"/>
            <a:ext cx="10789920" cy="73152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dk2"/>
              </a:buClr>
              <a:buSzPts val="3000"/>
              <a:buFont typeface="Montserrat"/>
              <a:buNone/>
              <a:defRPr sz="3000" b="0" i="0" u="none" strike="noStrike" cap="none">
                <a:solidFill>
                  <a:schemeClr val="dk2"/>
                </a:solidFill>
                <a:latin typeface="Montserrat"/>
                <a:ea typeface="Montserrat"/>
                <a:cs typeface="Montserrat"/>
                <a:sym typeface="Montserra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16" name="Google Shape;16;p3" descr="Kiinteistötakuu"/>
          <p:cNvPicPr preferRelativeResize="0"/>
          <p:nvPr/>
        </p:nvPicPr>
        <p:blipFill rotWithShape="1">
          <a:blip r:embed="rId2">
            <a:alphaModFix/>
          </a:blip>
          <a:srcRect/>
          <a:stretch/>
        </p:blipFill>
        <p:spPr>
          <a:xfrm>
            <a:off x="685800" y="6291072"/>
            <a:ext cx="1115568" cy="274704"/>
          </a:xfrm>
          <a:prstGeom prst="rect">
            <a:avLst/>
          </a:prstGeom>
          <a:noFill/>
          <a:ln>
            <a:noFill/>
          </a:ln>
        </p:spPr>
      </p:pic>
      <p:sp>
        <p:nvSpPr>
          <p:cNvPr id="17" name="Google Shape;17;p3"/>
          <p:cNvSpPr/>
          <p:nvPr/>
        </p:nvSpPr>
        <p:spPr>
          <a:xfrm>
            <a:off x="2011680" y="6309360"/>
            <a:ext cx="64008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E6151"/>
              </a:buClr>
              <a:buSzPts val="900"/>
              <a:buFont typeface="Roboto"/>
              <a:buNone/>
            </a:pPr>
            <a:r>
              <a:rPr lang="en-US" sz="900" b="0" i="0" u="none" strike="noStrike" cap="none">
                <a:solidFill>
                  <a:srgbClr val="6E6151"/>
                </a:solidFill>
                <a:latin typeface="Roboto"/>
                <a:ea typeface="Roboto"/>
                <a:cs typeface="Roboto"/>
                <a:sym typeface="Roboto"/>
              </a:rPr>
              <a:t>Taloyhtiön energia- ja ilmastoilta  ·  Vantaa 28.10.2026</a:t>
            </a:r>
            <a:endParaRPr sz="900" b="0" i="0" u="none" strike="noStrike" cap="none">
              <a:solidFill>
                <a:schemeClr val="dk1"/>
              </a:solidFill>
              <a:latin typeface="Roboto"/>
              <a:ea typeface="Roboto"/>
              <a:cs typeface="Roboto"/>
              <a:sym typeface="Roboto"/>
            </a:endParaRPr>
          </a:p>
        </p:txBody>
      </p:sp>
      <p:sp>
        <p:nvSpPr>
          <p:cNvPr id="18" name="Google Shape;18;p3"/>
          <p:cNvSpPr txBox="1">
            <a:spLocks noGrp="1"/>
          </p:cNvSpPr>
          <p:nvPr>
            <p:ph type="sldNum" idx="12"/>
          </p:nvPr>
        </p:nvSpPr>
        <p:spPr>
          <a:xfrm>
            <a:off x="11045952" y="6309360"/>
            <a:ext cx="457200" cy="274320"/>
          </a:xfrm>
          <a:prstGeom prst="rect">
            <a:avLst/>
          </a:prstGeom>
          <a:noFill/>
          <a:ln>
            <a:noFill/>
          </a:ln>
        </p:spPr>
        <p:txBody>
          <a:bodyPr spcFirstLastPara="1" wrap="square" lIns="91425" tIns="45700" rIns="91425" bIns="45700" anchor="t" anchorCtr="0">
            <a:noAutofit/>
          </a:bodyPr>
          <a:lstStyle>
            <a:lvl1pPr marL="0" marR="0" lvl="0" indent="0" algn="r">
              <a:spcBef>
                <a:spcPts val="0"/>
              </a:spcBef>
              <a:buNone/>
              <a:defRPr sz="900" b="0" i="0" u="none" strike="noStrike" cap="none">
                <a:solidFill>
                  <a:srgbClr val="6E6151"/>
                </a:solidFill>
                <a:latin typeface="Roboto"/>
                <a:ea typeface="Roboto"/>
                <a:cs typeface="Roboto"/>
                <a:sym typeface="Roboto"/>
              </a:defRPr>
            </a:lvl1pPr>
            <a:lvl2pPr marL="0" marR="0" lvl="1" indent="0" algn="r">
              <a:spcBef>
                <a:spcPts val="0"/>
              </a:spcBef>
              <a:buNone/>
              <a:defRPr sz="900" b="0" i="0" u="none" strike="noStrike" cap="none">
                <a:solidFill>
                  <a:srgbClr val="6E6151"/>
                </a:solidFill>
                <a:latin typeface="Roboto"/>
                <a:ea typeface="Roboto"/>
                <a:cs typeface="Roboto"/>
                <a:sym typeface="Roboto"/>
              </a:defRPr>
            </a:lvl2pPr>
            <a:lvl3pPr marL="0" marR="0" lvl="2" indent="0" algn="r">
              <a:spcBef>
                <a:spcPts val="0"/>
              </a:spcBef>
              <a:buNone/>
              <a:defRPr sz="900" b="0" i="0" u="none" strike="noStrike" cap="none">
                <a:solidFill>
                  <a:srgbClr val="6E6151"/>
                </a:solidFill>
                <a:latin typeface="Roboto"/>
                <a:ea typeface="Roboto"/>
                <a:cs typeface="Roboto"/>
                <a:sym typeface="Roboto"/>
              </a:defRPr>
            </a:lvl3pPr>
            <a:lvl4pPr marL="0" marR="0" lvl="3" indent="0" algn="r">
              <a:spcBef>
                <a:spcPts val="0"/>
              </a:spcBef>
              <a:buNone/>
              <a:defRPr sz="900" b="0" i="0" u="none" strike="noStrike" cap="none">
                <a:solidFill>
                  <a:srgbClr val="6E6151"/>
                </a:solidFill>
                <a:latin typeface="Roboto"/>
                <a:ea typeface="Roboto"/>
                <a:cs typeface="Roboto"/>
                <a:sym typeface="Roboto"/>
              </a:defRPr>
            </a:lvl4pPr>
            <a:lvl5pPr marL="0" marR="0" lvl="4" indent="0" algn="r">
              <a:spcBef>
                <a:spcPts val="0"/>
              </a:spcBef>
              <a:buNone/>
              <a:defRPr sz="900" b="0" i="0" u="none" strike="noStrike" cap="none">
                <a:solidFill>
                  <a:srgbClr val="6E6151"/>
                </a:solidFill>
                <a:latin typeface="Roboto"/>
                <a:ea typeface="Roboto"/>
                <a:cs typeface="Roboto"/>
                <a:sym typeface="Roboto"/>
              </a:defRPr>
            </a:lvl5pPr>
            <a:lvl6pPr marL="0" marR="0" lvl="5" indent="0" algn="r">
              <a:spcBef>
                <a:spcPts val="0"/>
              </a:spcBef>
              <a:buNone/>
              <a:defRPr sz="900" b="0" i="0" u="none" strike="noStrike" cap="none">
                <a:solidFill>
                  <a:srgbClr val="6E6151"/>
                </a:solidFill>
                <a:latin typeface="Roboto"/>
                <a:ea typeface="Roboto"/>
                <a:cs typeface="Roboto"/>
                <a:sym typeface="Roboto"/>
              </a:defRPr>
            </a:lvl6pPr>
            <a:lvl7pPr marL="0" marR="0" lvl="6" indent="0" algn="r">
              <a:spcBef>
                <a:spcPts val="0"/>
              </a:spcBef>
              <a:buNone/>
              <a:defRPr sz="900" b="0" i="0" u="none" strike="noStrike" cap="none">
                <a:solidFill>
                  <a:srgbClr val="6E6151"/>
                </a:solidFill>
                <a:latin typeface="Roboto"/>
                <a:ea typeface="Roboto"/>
                <a:cs typeface="Roboto"/>
                <a:sym typeface="Roboto"/>
              </a:defRPr>
            </a:lvl7pPr>
            <a:lvl8pPr marL="0" marR="0" lvl="7" indent="0" algn="r">
              <a:spcBef>
                <a:spcPts val="0"/>
              </a:spcBef>
              <a:buNone/>
              <a:defRPr sz="900" b="0" i="0" u="none" strike="noStrike" cap="none">
                <a:solidFill>
                  <a:srgbClr val="6E6151"/>
                </a:solidFill>
                <a:latin typeface="Roboto"/>
                <a:ea typeface="Roboto"/>
                <a:cs typeface="Roboto"/>
                <a:sym typeface="Roboto"/>
              </a:defRPr>
            </a:lvl8pPr>
            <a:lvl9pPr marL="0" marR="0" lvl="8" indent="0" algn="r">
              <a:spcBef>
                <a:spcPts val="0"/>
              </a:spcBef>
              <a:buNone/>
              <a:defRPr sz="900" b="0" i="0" u="none" strike="noStrike" cap="none">
                <a:solidFill>
                  <a:srgbClr val="6E615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NTRO">
  <p:cSld name="INTRO">
    <p:bg>
      <p:bgPr>
        <a:solidFill>
          <a:srgbClr val="FDF6ED"/>
        </a:solidFill>
        <a:effectLst/>
      </p:bgPr>
    </p:bg>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685800" y="868680"/>
            <a:ext cx="10789920" cy="118872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dk2"/>
              </a:buClr>
              <a:buSzPts val="2800"/>
              <a:buFont typeface="Montserrat"/>
              <a:buNone/>
              <a:defRPr sz="2800" b="0" i="0" u="none" strike="noStrike" cap="none">
                <a:solidFill>
                  <a:schemeClr val="dk2"/>
                </a:solidFill>
                <a:latin typeface="Montserrat"/>
                <a:ea typeface="Montserrat"/>
                <a:cs typeface="Montserrat"/>
                <a:sym typeface="Montserra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21" name="Google Shape;21;p4" descr="Kiinteistötakuu"/>
          <p:cNvPicPr preferRelativeResize="0"/>
          <p:nvPr/>
        </p:nvPicPr>
        <p:blipFill rotWithShape="1">
          <a:blip r:embed="rId2">
            <a:alphaModFix/>
          </a:blip>
          <a:srcRect/>
          <a:stretch/>
        </p:blipFill>
        <p:spPr>
          <a:xfrm>
            <a:off x="685800" y="6291072"/>
            <a:ext cx="1115568" cy="274704"/>
          </a:xfrm>
          <a:prstGeom prst="rect">
            <a:avLst/>
          </a:prstGeom>
          <a:noFill/>
          <a:ln>
            <a:noFill/>
          </a:ln>
        </p:spPr>
      </p:pic>
      <p:sp>
        <p:nvSpPr>
          <p:cNvPr id="22" name="Google Shape;22;p4"/>
          <p:cNvSpPr/>
          <p:nvPr/>
        </p:nvSpPr>
        <p:spPr>
          <a:xfrm>
            <a:off x="2011680" y="6309360"/>
            <a:ext cx="64008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E6151"/>
              </a:buClr>
              <a:buSzPts val="900"/>
              <a:buFont typeface="Roboto"/>
              <a:buNone/>
            </a:pPr>
            <a:r>
              <a:rPr lang="en-US" sz="900" b="0" i="0" u="none" strike="noStrike" cap="none">
                <a:solidFill>
                  <a:srgbClr val="6E6151"/>
                </a:solidFill>
                <a:latin typeface="Roboto"/>
                <a:ea typeface="Roboto"/>
                <a:cs typeface="Roboto"/>
                <a:sym typeface="Roboto"/>
              </a:rPr>
              <a:t>Taloyhtiön energia- ja ilmastoilta  ·  Vantaa 28.10.2026</a:t>
            </a:r>
            <a:endParaRPr sz="900" b="0" i="0" u="none" strike="noStrike" cap="none">
              <a:solidFill>
                <a:schemeClr val="dk1"/>
              </a:solidFill>
              <a:latin typeface="Roboto"/>
              <a:ea typeface="Roboto"/>
              <a:cs typeface="Roboto"/>
              <a:sym typeface="Roboto"/>
            </a:endParaRPr>
          </a:p>
        </p:txBody>
      </p:sp>
      <p:sp>
        <p:nvSpPr>
          <p:cNvPr id="23" name="Google Shape;23;p4"/>
          <p:cNvSpPr txBox="1">
            <a:spLocks noGrp="1"/>
          </p:cNvSpPr>
          <p:nvPr>
            <p:ph type="sldNum" idx="12"/>
          </p:nvPr>
        </p:nvSpPr>
        <p:spPr>
          <a:xfrm>
            <a:off x="11045952" y="6309360"/>
            <a:ext cx="457200" cy="274320"/>
          </a:xfrm>
          <a:prstGeom prst="rect">
            <a:avLst/>
          </a:prstGeom>
          <a:noFill/>
          <a:ln>
            <a:noFill/>
          </a:ln>
        </p:spPr>
        <p:txBody>
          <a:bodyPr spcFirstLastPara="1" wrap="square" lIns="91425" tIns="45700" rIns="91425" bIns="45700" anchor="t" anchorCtr="0">
            <a:noAutofit/>
          </a:bodyPr>
          <a:lstStyle>
            <a:lvl1pPr marL="0" marR="0" lvl="0" indent="0" algn="r">
              <a:spcBef>
                <a:spcPts val="0"/>
              </a:spcBef>
              <a:buNone/>
              <a:defRPr sz="900" b="0" i="0" u="none" strike="noStrike" cap="none">
                <a:solidFill>
                  <a:srgbClr val="6E6151"/>
                </a:solidFill>
                <a:latin typeface="Roboto"/>
                <a:ea typeface="Roboto"/>
                <a:cs typeface="Roboto"/>
                <a:sym typeface="Roboto"/>
              </a:defRPr>
            </a:lvl1pPr>
            <a:lvl2pPr marL="0" marR="0" lvl="1" indent="0" algn="r">
              <a:spcBef>
                <a:spcPts val="0"/>
              </a:spcBef>
              <a:buNone/>
              <a:defRPr sz="900" b="0" i="0" u="none" strike="noStrike" cap="none">
                <a:solidFill>
                  <a:srgbClr val="6E6151"/>
                </a:solidFill>
                <a:latin typeface="Roboto"/>
                <a:ea typeface="Roboto"/>
                <a:cs typeface="Roboto"/>
                <a:sym typeface="Roboto"/>
              </a:defRPr>
            </a:lvl2pPr>
            <a:lvl3pPr marL="0" marR="0" lvl="2" indent="0" algn="r">
              <a:spcBef>
                <a:spcPts val="0"/>
              </a:spcBef>
              <a:buNone/>
              <a:defRPr sz="900" b="0" i="0" u="none" strike="noStrike" cap="none">
                <a:solidFill>
                  <a:srgbClr val="6E6151"/>
                </a:solidFill>
                <a:latin typeface="Roboto"/>
                <a:ea typeface="Roboto"/>
                <a:cs typeface="Roboto"/>
                <a:sym typeface="Roboto"/>
              </a:defRPr>
            </a:lvl3pPr>
            <a:lvl4pPr marL="0" marR="0" lvl="3" indent="0" algn="r">
              <a:spcBef>
                <a:spcPts val="0"/>
              </a:spcBef>
              <a:buNone/>
              <a:defRPr sz="900" b="0" i="0" u="none" strike="noStrike" cap="none">
                <a:solidFill>
                  <a:srgbClr val="6E6151"/>
                </a:solidFill>
                <a:latin typeface="Roboto"/>
                <a:ea typeface="Roboto"/>
                <a:cs typeface="Roboto"/>
                <a:sym typeface="Roboto"/>
              </a:defRPr>
            </a:lvl4pPr>
            <a:lvl5pPr marL="0" marR="0" lvl="4" indent="0" algn="r">
              <a:spcBef>
                <a:spcPts val="0"/>
              </a:spcBef>
              <a:buNone/>
              <a:defRPr sz="900" b="0" i="0" u="none" strike="noStrike" cap="none">
                <a:solidFill>
                  <a:srgbClr val="6E6151"/>
                </a:solidFill>
                <a:latin typeface="Roboto"/>
                <a:ea typeface="Roboto"/>
                <a:cs typeface="Roboto"/>
                <a:sym typeface="Roboto"/>
              </a:defRPr>
            </a:lvl5pPr>
            <a:lvl6pPr marL="0" marR="0" lvl="5" indent="0" algn="r">
              <a:spcBef>
                <a:spcPts val="0"/>
              </a:spcBef>
              <a:buNone/>
              <a:defRPr sz="900" b="0" i="0" u="none" strike="noStrike" cap="none">
                <a:solidFill>
                  <a:srgbClr val="6E6151"/>
                </a:solidFill>
                <a:latin typeface="Roboto"/>
                <a:ea typeface="Roboto"/>
                <a:cs typeface="Roboto"/>
                <a:sym typeface="Roboto"/>
              </a:defRPr>
            </a:lvl6pPr>
            <a:lvl7pPr marL="0" marR="0" lvl="6" indent="0" algn="r">
              <a:spcBef>
                <a:spcPts val="0"/>
              </a:spcBef>
              <a:buNone/>
              <a:defRPr sz="900" b="0" i="0" u="none" strike="noStrike" cap="none">
                <a:solidFill>
                  <a:srgbClr val="6E6151"/>
                </a:solidFill>
                <a:latin typeface="Roboto"/>
                <a:ea typeface="Roboto"/>
                <a:cs typeface="Roboto"/>
                <a:sym typeface="Roboto"/>
              </a:defRPr>
            </a:lvl7pPr>
            <a:lvl8pPr marL="0" marR="0" lvl="7" indent="0" algn="r">
              <a:spcBef>
                <a:spcPts val="0"/>
              </a:spcBef>
              <a:buNone/>
              <a:defRPr sz="900" b="0" i="0" u="none" strike="noStrike" cap="none">
                <a:solidFill>
                  <a:srgbClr val="6E6151"/>
                </a:solidFill>
                <a:latin typeface="Roboto"/>
                <a:ea typeface="Roboto"/>
                <a:cs typeface="Roboto"/>
                <a:sym typeface="Roboto"/>
              </a:defRPr>
            </a:lvl8pPr>
            <a:lvl9pPr marL="0" marR="0" lvl="8" indent="0" algn="r">
              <a:spcBef>
                <a:spcPts val="0"/>
              </a:spcBef>
              <a:buNone/>
              <a:defRPr sz="900" b="0" i="0" u="none" strike="noStrike" cap="none">
                <a:solidFill>
                  <a:srgbClr val="6E615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24"/>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9"/>
        <p:cNvGrpSpPr/>
        <p:nvPr/>
      </p:nvGrpSpPr>
      <p:grpSpPr>
        <a:xfrm>
          <a:off x="0" y="0"/>
          <a:ext cx="0" cy="0"/>
          <a:chOff x="0" y="0"/>
          <a:chExt cx="0" cy="0"/>
        </a:xfrm>
      </p:grpSpPr>
      <p:sp>
        <p:nvSpPr>
          <p:cNvPr id="10" name="Google Shape;10;p1"/>
          <p:cNvSpPr txBox="1">
            <a:spLocks noGrp="1"/>
          </p:cNvSpPr>
          <p:nvPr>
            <p:ph type="sldNum" idx="12"/>
          </p:nvPr>
        </p:nvSpPr>
        <p:spPr>
          <a:xfrm>
            <a:off x="11045952" y="6309360"/>
            <a:ext cx="457200" cy="27432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900" b="0" i="0" u="none" strike="noStrike" cap="none">
                <a:solidFill>
                  <a:srgbClr val="6E6151"/>
                </a:solidFill>
                <a:latin typeface="Roboto"/>
                <a:ea typeface="Roboto"/>
                <a:cs typeface="Roboto"/>
                <a:sym typeface="Roboto"/>
              </a:defRPr>
            </a:lvl1pPr>
            <a:lvl2pPr marL="0" marR="0" lvl="1" indent="0" algn="r" rtl="0">
              <a:spcBef>
                <a:spcPts val="0"/>
              </a:spcBef>
              <a:buNone/>
              <a:defRPr sz="900" b="0" i="0" u="none" strike="noStrike" cap="none">
                <a:solidFill>
                  <a:srgbClr val="6E6151"/>
                </a:solidFill>
                <a:latin typeface="Roboto"/>
                <a:ea typeface="Roboto"/>
                <a:cs typeface="Roboto"/>
                <a:sym typeface="Roboto"/>
              </a:defRPr>
            </a:lvl2pPr>
            <a:lvl3pPr marL="0" marR="0" lvl="2" indent="0" algn="r" rtl="0">
              <a:spcBef>
                <a:spcPts val="0"/>
              </a:spcBef>
              <a:buNone/>
              <a:defRPr sz="900" b="0" i="0" u="none" strike="noStrike" cap="none">
                <a:solidFill>
                  <a:srgbClr val="6E6151"/>
                </a:solidFill>
                <a:latin typeface="Roboto"/>
                <a:ea typeface="Roboto"/>
                <a:cs typeface="Roboto"/>
                <a:sym typeface="Roboto"/>
              </a:defRPr>
            </a:lvl3pPr>
            <a:lvl4pPr marL="0" marR="0" lvl="3" indent="0" algn="r" rtl="0">
              <a:spcBef>
                <a:spcPts val="0"/>
              </a:spcBef>
              <a:buNone/>
              <a:defRPr sz="900" b="0" i="0" u="none" strike="noStrike" cap="none">
                <a:solidFill>
                  <a:srgbClr val="6E6151"/>
                </a:solidFill>
                <a:latin typeface="Roboto"/>
                <a:ea typeface="Roboto"/>
                <a:cs typeface="Roboto"/>
                <a:sym typeface="Roboto"/>
              </a:defRPr>
            </a:lvl4pPr>
            <a:lvl5pPr marL="0" marR="0" lvl="4" indent="0" algn="r" rtl="0">
              <a:spcBef>
                <a:spcPts val="0"/>
              </a:spcBef>
              <a:buNone/>
              <a:defRPr sz="900" b="0" i="0" u="none" strike="noStrike" cap="none">
                <a:solidFill>
                  <a:srgbClr val="6E6151"/>
                </a:solidFill>
                <a:latin typeface="Roboto"/>
                <a:ea typeface="Roboto"/>
                <a:cs typeface="Roboto"/>
                <a:sym typeface="Roboto"/>
              </a:defRPr>
            </a:lvl5pPr>
            <a:lvl6pPr marL="0" marR="0" lvl="5" indent="0" algn="r" rtl="0">
              <a:spcBef>
                <a:spcPts val="0"/>
              </a:spcBef>
              <a:buNone/>
              <a:defRPr sz="900" b="0" i="0" u="none" strike="noStrike" cap="none">
                <a:solidFill>
                  <a:srgbClr val="6E6151"/>
                </a:solidFill>
                <a:latin typeface="Roboto"/>
                <a:ea typeface="Roboto"/>
                <a:cs typeface="Roboto"/>
                <a:sym typeface="Roboto"/>
              </a:defRPr>
            </a:lvl6pPr>
            <a:lvl7pPr marL="0" marR="0" lvl="6" indent="0" algn="r" rtl="0">
              <a:spcBef>
                <a:spcPts val="0"/>
              </a:spcBef>
              <a:buNone/>
              <a:defRPr sz="900" b="0" i="0" u="none" strike="noStrike" cap="none">
                <a:solidFill>
                  <a:srgbClr val="6E6151"/>
                </a:solidFill>
                <a:latin typeface="Roboto"/>
                <a:ea typeface="Roboto"/>
                <a:cs typeface="Roboto"/>
                <a:sym typeface="Roboto"/>
              </a:defRPr>
            </a:lvl7pPr>
            <a:lvl8pPr marL="0" marR="0" lvl="7" indent="0" algn="r" rtl="0">
              <a:spcBef>
                <a:spcPts val="0"/>
              </a:spcBef>
              <a:buNone/>
              <a:defRPr sz="900" b="0" i="0" u="none" strike="noStrike" cap="none">
                <a:solidFill>
                  <a:srgbClr val="6E6151"/>
                </a:solidFill>
                <a:latin typeface="Roboto"/>
                <a:ea typeface="Roboto"/>
                <a:cs typeface="Roboto"/>
                <a:sym typeface="Roboto"/>
              </a:defRPr>
            </a:lvl8pPr>
            <a:lvl9pPr marL="0" marR="0" lvl="8" indent="0" algn="r" rtl="0">
              <a:spcBef>
                <a:spcPts val="0"/>
              </a:spcBef>
              <a:buNone/>
              <a:defRPr sz="900" b="0" i="0" u="none" strike="noStrike" cap="none">
                <a:solidFill>
                  <a:srgbClr val="6E615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9"/>
        <p:cNvGrpSpPr/>
        <p:nvPr/>
      </p:nvGrpSpPr>
      <p:grpSpPr>
        <a:xfrm>
          <a:off x="0" y="0"/>
          <a:ext cx="0" cy="0"/>
          <a:chOff x="0" y="0"/>
          <a:chExt cx="0" cy="0"/>
        </a:xfrm>
      </p:grpSpPr>
      <p:pic>
        <p:nvPicPr>
          <p:cNvPr id="30" name="Google Shape;30;p6" descr="Kiinteistötakuu"/>
          <p:cNvPicPr preferRelativeResize="0"/>
          <p:nvPr/>
        </p:nvPicPr>
        <p:blipFill rotWithShape="1">
          <a:blip r:embed="rId3">
            <a:alphaModFix/>
          </a:blip>
          <a:srcRect/>
          <a:stretch/>
        </p:blipFill>
        <p:spPr>
          <a:xfrm>
            <a:off x="685800" y="731520"/>
            <a:ext cx="2926080" cy="720536"/>
          </a:xfrm>
          <a:prstGeom prst="rect">
            <a:avLst/>
          </a:prstGeom>
          <a:noFill/>
          <a:ln>
            <a:noFill/>
          </a:ln>
        </p:spPr>
      </p:pic>
      <p:sp>
        <p:nvSpPr>
          <p:cNvPr id="31" name="Google Shape;31;p6"/>
          <p:cNvSpPr txBox="1">
            <a:spLocks noGrp="1"/>
          </p:cNvSpPr>
          <p:nvPr>
            <p:ph type="title"/>
          </p:nvPr>
        </p:nvSpPr>
        <p:spPr>
          <a:xfrm>
            <a:off x="685800" y="2331720"/>
            <a:ext cx="6309360" cy="173736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2"/>
              </a:buClr>
              <a:buSzPts val="4000"/>
              <a:buFont typeface="Montserrat"/>
              <a:buNone/>
            </a:pPr>
            <a:r>
              <a:rPr lang="en-US" sz="4000">
                <a:solidFill>
                  <a:schemeClr val="dk2"/>
                </a:solidFill>
                <a:latin typeface="Montserrat"/>
                <a:ea typeface="Montserrat"/>
                <a:cs typeface="Montserrat"/>
                <a:sym typeface="Montserrat"/>
              </a:rPr>
              <a:t>Muuttuva ilmasto ja taloyhtiön rakenteet</a:t>
            </a:r>
            <a:endParaRPr sz="4000"/>
          </a:p>
        </p:txBody>
      </p:sp>
      <p:sp>
        <p:nvSpPr>
          <p:cNvPr id="32" name="Google Shape;32;p6"/>
          <p:cNvSpPr txBox="1">
            <a:spLocks noGrp="1"/>
          </p:cNvSpPr>
          <p:nvPr>
            <p:ph type="body" idx="1"/>
          </p:nvPr>
        </p:nvSpPr>
        <p:spPr>
          <a:xfrm>
            <a:off x="685800" y="4206240"/>
            <a:ext cx="6035040" cy="86868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accent3"/>
              </a:buClr>
              <a:buSzPts val="1800"/>
              <a:buNone/>
            </a:pPr>
            <a:r>
              <a:rPr lang="en-US" sz="1800">
                <a:solidFill>
                  <a:schemeClr val="accent3"/>
                </a:solidFill>
              </a:rPr>
              <a:t>Miten sään ääri-ilmiöt vaikuttavat rakenteiden kestävyyteen – ja mitä niille voi tehdä</a:t>
            </a:r>
            <a:endParaRPr sz="1800"/>
          </a:p>
        </p:txBody>
      </p:sp>
      <p:sp>
        <p:nvSpPr>
          <p:cNvPr id="33" name="Google Shape;33;p6"/>
          <p:cNvSpPr txBox="1"/>
          <p:nvPr/>
        </p:nvSpPr>
        <p:spPr>
          <a:xfrm>
            <a:off x="685800" y="5989320"/>
            <a:ext cx="6400800" cy="3200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3"/>
              </a:buClr>
              <a:buSzPts val="1300"/>
              <a:buFont typeface="Roboto"/>
              <a:buNone/>
            </a:pPr>
            <a:r>
              <a:rPr lang="en-US" sz="1300" b="0" i="0" u="none" strike="noStrike" cap="none">
                <a:solidFill>
                  <a:schemeClr val="accent3"/>
                </a:solidFill>
                <a:latin typeface="Roboto"/>
                <a:ea typeface="Roboto"/>
                <a:cs typeface="Roboto"/>
                <a:sym typeface="Roboto"/>
              </a:rPr>
              <a:t>Taloyhtiön energia- ja ilmastoilta  ·  Vantaa 28.10.2026</a:t>
            </a:r>
            <a:endParaRPr sz="1300" b="0" i="0" u="none" strike="noStrike" cap="none">
              <a:solidFill>
                <a:schemeClr val="dk1"/>
              </a:solidFill>
              <a:latin typeface="Roboto"/>
              <a:ea typeface="Roboto"/>
              <a:cs typeface="Roboto"/>
              <a:sym typeface="Roboto"/>
            </a:endParaRPr>
          </a:p>
        </p:txBody>
      </p:sp>
      <p:sp>
        <p:nvSpPr>
          <p:cNvPr id="34" name="Google Shape;34;p6"/>
          <p:cNvSpPr/>
          <p:nvPr/>
        </p:nvSpPr>
        <p:spPr>
          <a:xfrm>
            <a:off x="7726680" y="1417320"/>
            <a:ext cx="4023360" cy="4023360"/>
          </a:xfrm>
          <a:prstGeom prst="ellipse">
            <a:avLst/>
          </a:prstGeom>
          <a:no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6"/>
          <p:cNvSpPr/>
          <p:nvPr/>
        </p:nvSpPr>
        <p:spPr>
          <a:xfrm>
            <a:off x="8001000" y="1691640"/>
            <a:ext cx="3474720" cy="3474720"/>
          </a:xfrm>
          <a:prstGeom prst="ellipse">
            <a:avLst/>
          </a:prstGeom>
          <a:solidFill>
            <a:schemeClr val="lt2">
              <a:alpha val="34902"/>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6" name="Google Shape;36;p6" descr="Viistosade"/>
          <p:cNvPicPr preferRelativeResize="0"/>
          <p:nvPr/>
        </p:nvPicPr>
        <p:blipFill rotWithShape="1">
          <a:blip r:embed="rId4">
            <a:alphaModFix/>
          </a:blip>
          <a:srcRect/>
          <a:stretch/>
        </p:blipFill>
        <p:spPr>
          <a:xfrm>
            <a:off x="8823960" y="2514600"/>
            <a:ext cx="1828800" cy="18288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1"/>
        <p:cNvGrpSpPr/>
        <p:nvPr/>
      </p:nvGrpSpPr>
      <p:grpSpPr>
        <a:xfrm>
          <a:off x="0" y="0"/>
          <a:ext cx="0" cy="0"/>
          <a:chOff x="0" y="0"/>
          <a:chExt cx="0" cy="0"/>
        </a:xfrm>
      </p:grpSpPr>
      <p:pic>
        <p:nvPicPr>
          <p:cNvPr id="42" name="Google Shape;42;p7" descr="Lainausmerkki"/>
          <p:cNvPicPr preferRelativeResize="0"/>
          <p:nvPr/>
        </p:nvPicPr>
        <p:blipFill rotWithShape="1">
          <a:blip r:embed="rId3">
            <a:alphaModFix/>
          </a:blip>
          <a:srcRect/>
          <a:stretch/>
        </p:blipFill>
        <p:spPr>
          <a:xfrm>
            <a:off x="1234440" y="1463040"/>
            <a:ext cx="685800" cy="685800"/>
          </a:xfrm>
          <a:prstGeom prst="rect">
            <a:avLst/>
          </a:prstGeom>
          <a:noFill/>
          <a:ln>
            <a:noFill/>
          </a:ln>
        </p:spPr>
      </p:pic>
      <p:sp>
        <p:nvSpPr>
          <p:cNvPr id="43" name="Google Shape;43;p7"/>
          <p:cNvSpPr txBox="1"/>
          <p:nvPr/>
        </p:nvSpPr>
        <p:spPr>
          <a:xfrm>
            <a:off x="1234440" y="2377440"/>
            <a:ext cx="9509760" cy="19202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4000"/>
              <a:buFont typeface="Montserrat"/>
              <a:buNone/>
            </a:pPr>
            <a:r>
              <a:rPr lang="en-US" sz="4000" b="0" i="0" u="none" strike="noStrike" cap="none">
                <a:solidFill>
                  <a:schemeClr val="dk2"/>
                </a:solidFill>
                <a:latin typeface="Montserrat"/>
                <a:ea typeface="Montserrat"/>
                <a:cs typeface="Montserrat"/>
                <a:sym typeface="Montserrat"/>
              </a:rPr>
              <a:t>Tämän päivän ratkaisut ovat huomispäivän ongelmia.</a:t>
            </a:r>
            <a:endParaRPr sz="4000" b="0" i="0" u="none" strike="noStrike" cap="none">
              <a:solidFill>
                <a:schemeClr val="dk1"/>
              </a:solidFill>
              <a:latin typeface="Roboto"/>
              <a:ea typeface="Roboto"/>
              <a:cs typeface="Roboto"/>
              <a:sym typeface="Roboto"/>
            </a:endParaRPr>
          </a:p>
        </p:txBody>
      </p:sp>
      <p:sp>
        <p:nvSpPr>
          <p:cNvPr id="44" name="Google Shape;44;p7"/>
          <p:cNvSpPr txBox="1"/>
          <p:nvPr/>
        </p:nvSpPr>
        <p:spPr>
          <a:xfrm>
            <a:off x="1234440" y="4526280"/>
            <a:ext cx="731520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3"/>
              </a:buClr>
              <a:buSzPts val="1700"/>
              <a:buFont typeface="Roboto"/>
              <a:buNone/>
            </a:pPr>
            <a:r>
              <a:rPr lang="en-US" sz="1700" b="0" i="0" u="none" strike="noStrike" cap="none">
                <a:solidFill>
                  <a:schemeClr val="accent3"/>
                </a:solidFill>
                <a:latin typeface="Roboto"/>
                <a:ea typeface="Roboto"/>
                <a:cs typeface="Roboto"/>
                <a:sym typeface="Roboto"/>
              </a:rPr>
              <a:t>Mika Lindroos, Kiinteistötakuu</a:t>
            </a:r>
            <a:endParaRPr sz="1700" b="0" i="0" u="none" strike="noStrike" cap="none">
              <a:solidFill>
                <a:schemeClr val="dk1"/>
              </a:solidFill>
              <a:latin typeface="Roboto"/>
              <a:ea typeface="Roboto"/>
              <a:cs typeface="Roboto"/>
              <a:sym typeface="Roboto"/>
            </a:endParaRPr>
          </a:p>
        </p:txBody>
      </p:sp>
      <p:sp>
        <p:nvSpPr>
          <p:cNvPr id="45" name="Google Shape;45;p7"/>
          <p:cNvSpPr txBox="1">
            <a:spLocks noGrp="1"/>
          </p:cNvSpPr>
          <p:nvPr>
            <p:ph type="title"/>
          </p:nvPr>
        </p:nvSpPr>
        <p:spPr>
          <a:xfrm>
            <a:off x="685800" y="868680"/>
            <a:ext cx="10789920" cy="73152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chemeClr val="dk2"/>
              </a:buClr>
              <a:buSzPts val="3000"/>
              <a:buFont typeface="Montserrat"/>
              <a:buNone/>
            </a:pPr>
            <a:endParaRPr sz="3000"/>
          </a:p>
        </p:txBody>
      </p:sp>
      <p:sp>
        <p:nvSpPr>
          <p:cNvPr id="46" name="Google Shape;46;p7"/>
          <p:cNvSpPr txBox="1">
            <a:spLocks noGrp="1"/>
          </p:cNvSpPr>
          <p:nvPr>
            <p:ph type="sldNum" idx="4294967295"/>
          </p:nvPr>
        </p:nvSpPr>
        <p:spPr>
          <a:xfrm>
            <a:off x="11045952" y="6309360"/>
            <a:ext cx="45720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900" b="0" i="0" u="none" strike="noStrike" cap="none">
                <a:solidFill>
                  <a:srgbClr val="6E6151"/>
                </a:solidFill>
                <a:latin typeface="Roboto"/>
                <a:ea typeface="Roboto"/>
                <a:cs typeface="Roboto"/>
                <a:sym typeface="Roboto"/>
              </a:rPr>
              <a:t>2</a:t>
            </a:fld>
            <a:endParaRPr sz="900" b="0" i="0" u="none" strike="noStrike" cap="none">
              <a:solidFill>
                <a:srgbClr val="6E6151"/>
              </a:solidFill>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sp>
        <p:nvSpPr>
          <p:cNvPr id="52" name="Google Shape;52;p8"/>
          <p:cNvSpPr txBox="1"/>
          <p:nvPr/>
        </p:nvSpPr>
        <p:spPr>
          <a:xfrm>
            <a:off x="685800" y="457200"/>
            <a:ext cx="7315200" cy="2743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3"/>
              </a:buClr>
              <a:buSzPts val="1100"/>
              <a:buFont typeface="Montserrat"/>
              <a:buNone/>
            </a:pPr>
            <a:r>
              <a:rPr lang="en-US" sz="1100" b="1" i="0" u="none" strike="noStrike" cap="none">
                <a:solidFill>
                  <a:schemeClr val="accent3"/>
                </a:solidFill>
                <a:latin typeface="Montserrat"/>
                <a:ea typeface="Montserrat"/>
                <a:cs typeface="Montserrat"/>
                <a:sym typeface="Montserrat"/>
              </a:rPr>
              <a:t>KIINTEISTÖTAKUU  ·  EST. 2014</a:t>
            </a:r>
            <a:endParaRPr sz="1100" b="0" i="0" u="none" strike="noStrike" cap="none">
              <a:solidFill>
                <a:schemeClr val="dk1"/>
              </a:solidFill>
              <a:latin typeface="Roboto"/>
              <a:ea typeface="Roboto"/>
              <a:cs typeface="Roboto"/>
              <a:sym typeface="Roboto"/>
            </a:endParaRPr>
          </a:p>
        </p:txBody>
      </p:sp>
      <p:sp>
        <p:nvSpPr>
          <p:cNvPr id="53" name="Google Shape;53;p8"/>
          <p:cNvSpPr txBox="1">
            <a:spLocks noGrp="1"/>
          </p:cNvSpPr>
          <p:nvPr>
            <p:ph type="title"/>
          </p:nvPr>
        </p:nvSpPr>
        <p:spPr>
          <a:xfrm>
            <a:off x="685800" y="868680"/>
            <a:ext cx="10789920" cy="118872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2"/>
              </a:buClr>
              <a:buSzPts val="2800"/>
              <a:buFont typeface="Montserrat"/>
              <a:buNone/>
            </a:pPr>
            <a:r>
              <a:rPr lang="en-US" sz="2800">
                <a:solidFill>
                  <a:schemeClr val="dk2"/>
                </a:solidFill>
                <a:latin typeface="Montserrat"/>
                <a:ea typeface="Montserrat"/>
                <a:cs typeface="Montserrat"/>
                <a:sym typeface="Montserrat"/>
              </a:rPr>
              <a:t>Suomen </a:t>
            </a:r>
            <a:r>
              <a:rPr lang="en-US" sz="2800" b="1" i="1">
                <a:solidFill>
                  <a:schemeClr val="dk2"/>
                </a:solidFill>
                <a:highlight>
                  <a:srgbClr val="E1C8B3"/>
                </a:highlight>
                <a:latin typeface="Montserrat"/>
                <a:ea typeface="Montserrat"/>
                <a:cs typeface="Montserrat"/>
                <a:sym typeface="Montserrat"/>
              </a:rPr>
              <a:t> ensimmäinen </a:t>
            </a:r>
            <a:r>
              <a:rPr lang="en-US" sz="2800">
                <a:solidFill>
                  <a:schemeClr val="dk2"/>
                </a:solidFill>
                <a:latin typeface="Montserrat"/>
                <a:ea typeface="Montserrat"/>
                <a:cs typeface="Montserrat"/>
                <a:sym typeface="Montserrat"/>
              </a:rPr>
              <a:t> ja </a:t>
            </a:r>
            <a:r>
              <a:rPr lang="en-US" sz="2800" b="1" i="1">
                <a:solidFill>
                  <a:schemeClr val="dk2"/>
                </a:solidFill>
                <a:highlight>
                  <a:srgbClr val="E1C8B3"/>
                </a:highlight>
                <a:latin typeface="Montserrat"/>
                <a:ea typeface="Montserrat"/>
                <a:cs typeface="Montserrat"/>
                <a:sym typeface="Montserrat"/>
              </a:rPr>
              <a:t> ainoa </a:t>
            </a:r>
            <a:r>
              <a:rPr lang="en-US" sz="2800">
                <a:solidFill>
                  <a:schemeClr val="dk2"/>
                </a:solidFill>
                <a:latin typeface="Montserrat"/>
                <a:ea typeface="Montserrat"/>
                <a:cs typeface="Montserrat"/>
                <a:sym typeface="Montserrat"/>
              </a:rPr>
              <a:t> 1900-luvun ulkokuorirakenteiden arkkitehti- ja insinööritoimisto</a:t>
            </a:r>
            <a:endParaRPr sz="2800"/>
          </a:p>
        </p:txBody>
      </p:sp>
      <p:pic>
        <p:nvPicPr>
          <p:cNvPr id="54" name="Google Shape;54;p8" descr="Aikajana rakennuskannan kehityksestä 1800-luvulta 2000-luvulle. Kiinteistötakuun ydinosaaminen ulkokuorirakenteissa kattaa aikakaudet 1900–1990."/>
          <p:cNvPicPr preferRelativeResize="0"/>
          <p:nvPr/>
        </p:nvPicPr>
        <p:blipFill rotWithShape="1">
          <a:blip r:embed="rId3">
            <a:alphaModFix/>
          </a:blip>
          <a:srcRect/>
          <a:stretch/>
        </p:blipFill>
        <p:spPr>
          <a:xfrm>
            <a:off x="1161288" y="2194560"/>
            <a:ext cx="9875520" cy="3948805"/>
          </a:xfrm>
          <a:prstGeom prst="rect">
            <a:avLst/>
          </a:prstGeom>
          <a:noFill/>
          <a:ln>
            <a:noFill/>
          </a:ln>
        </p:spPr>
      </p:pic>
      <p:sp>
        <p:nvSpPr>
          <p:cNvPr id="55" name="Google Shape;55;p8"/>
          <p:cNvSpPr txBox="1">
            <a:spLocks noGrp="1"/>
          </p:cNvSpPr>
          <p:nvPr>
            <p:ph type="sldNum" idx="4294967295"/>
          </p:nvPr>
        </p:nvSpPr>
        <p:spPr>
          <a:xfrm>
            <a:off x="11045952" y="6309360"/>
            <a:ext cx="45720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900" b="0" i="0" u="none" strike="noStrike" cap="none">
                <a:solidFill>
                  <a:srgbClr val="6E6151"/>
                </a:solidFill>
                <a:latin typeface="Roboto"/>
                <a:ea typeface="Roboto"/>
                <a:cs typeface="Roboto"/>
                <a:sym typeface="Roboto"/>
              </a:rPr>
              <a:t>3</a:t>
            </a:fld>
            <a:endParaRPr sz="900" b="0" i="0" u="none" strike="noStrike" cap="none">
              <a:solidFill>
                <a:srgbClr val="6E6151"/>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9"/>
          <p:cNvSpPr txBox="1">
            <a:spLocks noGrp="1"/>
          </p:cNvSpPr>
          <p:nvPr>
            <p:ph type="title"/>
          </p:nvPr>
        </p:nvSpPr>
        <p:spPr>
          <a:xfrm>
            <a:off x="685800" y="868680"/>
            <a:ext cx="10789920" cy="73152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chemeClr val="dk2"/>
              </a:buClr>
              <a:buSzPts val="3000"/>
              <a:buFont typeface="Montserrat"/>
              <a:buNone/>
            </a:pPr>
            <a:r>
              <a:rPr lang="en-US" sz="3000">
                <a:solidFill>
                  <a:schemeClr val="dk2"/>
                </a:solidFill>
                <a:latin typeface="Montserrat"/>
                <a:ea typeface="Montserrat"/>
                <a:cs typeface="Montserrat"/>
                <a:sym typeface="Montserrat"/>
              </a:rPr>
              <a:t>Illan kulku neljässä askeleessa</a:t>
            </a:r>
            <a:endParaRPr sz="3000"/>
          </a:p>
        </p:txBody>
      </p:sp>
      <p:sp>
        <p:nvSpPr>
          <p:cNvPr id="62" name="Google Shape;62;p9"/>
          <p:cNvSpPr/>
          <p:nvPr/>
        </p:nvSpPr>
        <p:spPr>
          <a:xfrm>
            <a:off x="685800" y="2011680"/>
            <a:ext cx="2514600" cy="3611880"/>
          </a:xfrm>
          <a:prstGeom prst="roundRect">
            <a:avLst>
              <a:gd name="adj" fmla="val 5091"/>
            </a:avLst>
          </a:prstGeom>
          <a:solidFill>
            <a:schemeClr val="lt2">
              <a:alpha val="30196"/>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9"/>
          <p:cNvSpPr txBox="1"/>
          <p:nvPr/>
        </p:nvSpPr>
        <p:spPr>
          <a:xfrm>
            <a:off x="1005840" y="2377440"/>
            <a:ext cx="1097280" cy="5943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3200"/>
              <a:buFont typeface="Montserrat"/>
              <a:buNone/>
            </a:pPr>
            <a:r>
              <a:rPr lang="en-US" sz="3200" b="0" i="0" u="none" strike="noStrike" cap="none">
                <a:solidFill>
                  <a:schemeClr val="dk2"/>
                </a:solidFill>
                <a:latin typeface="Montserrat"/>
                <a:ea typeface="Montserrat"/>
                <a:cs typeface="Montserrat"/>
                <a:sym typeface="Montserrat"/>
              </a:rPr>
              <a:t>01</a:t>
            </a:r>
            <a:endParaRPr sz="3200" b="0" i="0" u="none" strike="noStrike" cap="none">
              <a:solidFill>
                <a:schemeClr val="dk1"/>
              </a:solidFill>
              <a:latin typeface="Roboto"/>
              <a:ea typeface="Roboto"/>
              <a:cs typeface="Roboto"/>
              <a:sym typeface="Roboto"/>
            </a:endParaRPr>
          </a:p>
        </p:txBody>
      </p:sp>
      <p:sp>
        <p:nvSpPr>
          <p:cNvPr id="64" name="Google Shape;64;p9"/>
          <p:cNvSpPr/>
          <p:nvPr/>
        </p:nvSpPr>
        <p:spPr>
          <a:xfrm>
            <a:off x="2240280" y="2331720"/>
            <a:ext cx="640080" cy="640080"/>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5" name="Google Shape;65;p9" descr="Ongelma"/>
          <p:cNvPicPr preferRelativeResize="0"/>
          <p:nvPr/>
        </p:nvPicPr>
        <p:blipFill rotWithShape="1">
          <a:blip r:embed="rId3">
            <a:alphaModFix/>
          </a:blip>
          <a:srcRect/>
          <a:stretch/>
        </p:blipFill>
        <p:spPr>
          <a:xfrm>
            <a:off x="2400300" y="2491740"/>
            <a:ext cx="320040" cy="320040"/>
          </a:xfrm>
          <a:prstGeom prst="rect">
            <a:avLst/>
          </a:prstGeom>
          <a:noFill/>
          <a:ln>
            <a:noFill/>
          </a:ln>
        </p:spPr>
      </p:pic>
      <p:sp>
        <p:nvSpPr>
          <p:cNvPr id="66" name="Google Shape;66;p9"/>
          <p:cNvSpPr txBox="1"/>
          <p:nvPr/>
        </p:nvSpPr>
        <p:spPr>
          <a:xfrm>
            <a:off x="1005840" y="3520440"/>
            <a:ext cx="19202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1800"/>
              <a:buFont typeface="Montserrat"/>
              <a:buNone/>
            </a:pPr>
            <a:r>
              <a:rPr lang="en-US" sz="1800" b="1" i="0" u="none" strike="noStrike" cap="none">
                <a:solidFill>
                  <a:schemeClr val="dk2"/>
                </a:solidFill>
                <a:latin typeface="Montserrat"/>
                <a:ea typeface="Montserrat"/>
                <a:cs typeface="Montserrat"/>
                <a:sym typeface="Montserrat"/>
              </a:rPr>
              <a:t>Ongelma</a:t>
            </a:r>
            <a:endParaRPr sz="1800" b="0" i="0" u="none" strike="noStrike" cap="none">
              <a:solidFill>
                <a:schemeClr val="dk1"/>
              </a:solidFill>
              <a:latin typeface="Roboto"/>
              <a:ea typeface="Roboto"/>
              <a:cs typeface="Roboto"/>
              <a:sym typeface="Roboto"/>
            </a:endParaRPr>
          </a:p>
        </p:txBody>
      </p:sp>
      <p:sp>
        <p:nvSpPr>
          <p:cNvPr id="67" name="Google Shape;67;p9"/>
          <p:cNvSpPr txBox="1"/>
          <p:nvPr/>
        </p:nvSpPr>
        <p:spPr>
          <a:xfrm>
            <a:off x="1005840" y="4023360"/>
            <a:ext cx="1920240" cy="12801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3"/>
              </a:buClr>
              <a:buSzPts val="1400"/>
              <a:buFont typeface="Roboto"/>
              <a:buNone/>
            </a:pPr>
            <a:r>
              <a:rPr lang="en-US" sz="1400" b="0" i="0" u="none" strike="noStrike" cap="none">
                <a:solidFill>
                  <a:schemeClr val="accent3"/>
                </a:solidFill>
                <a:latin typeface="Roboto"/>
                <a:ea typeface="Roboto"/>
                <a:cs typeface="Roboto"/>
                <a:sym typeface="Roboto"/>
              </a:rPr>
              <a:t>Miten sää rasittaa rakenteita uudella tavalla</a:t>
            </a:r>
            <a:endParaRPr sz="1400" b="0" i="0" u="none" strike="noStrike" cap="none">
              <a:solidFill>
                <a:schemeClr val="dk1"/>
              </a:solidFill>
              <a:latin typeface="Roboto"/>
              <a:ea typeface="Roboto"/>
              <a:cs typeface="Roboto"/>
              <a:sym typeface="Roboto"/>
            </a:endParaRPr>
          </a:p>
        </p:txBody>
      </p:sp>
      <p:sp>
        <p:nvSpPr>
          <p:cNvPr id="68" name="Google Shape;68;p9"/>
          <p:cNvSpPr/>
          <p:nvPr/>
        </p:nvSpPr>
        <p:spPr>
          <a:xfrm>
            <a:off x="3429000" y="2011680"/>
            <a:ext cx="2514600" cy="3611880"/>
          </a:xfrm>
          <a:prstGeom prst="roundRect">
            <a:avLst>
              <a:gd name="adj" fmla="val 5091"/>
            </a:avLst>
          </a:prstGeom>
          <a:solidFill>
            <a:schemeClr val="lt2">
              <a:alpha val="30196"/>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9"/>
          <p:cNvSpPr txBox="1"/>
          <p:nvPr/>
        </p:nvSpPr>
        <p:spPr>
          <a:xfrm>
            <a:off x="3749040" y="2377440"/>
            <a:ext cx="1097280" cy="5943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3200"/>
              <a:buFont typeface="Montserrat"/>
              <a:buNone/>
            </a:pPr>
            <a:r>
              <a:rPr lang="en-US" sz="3200" b="0" i="0" u="none" strike="noStrike" cap="none">
                <a:solidFill>
                  <a:schemeClr val="dk2"/>
                </a:solidFill>
                <a:latin typeface="Montserrat"/>
                <a:ea typeface="Montserrat"/>
                <a:cs typeface="Montserrat"/>
                <a:sym typeface="Montserrat"/>
              </a:rPr>
              <a:t>02</a:t>
            </a:r>
            <a:endParaRPr sz="3200" b="0" i="0" u="none" strike="noStrike" cap="none">
              <a:solidFill>
                <a:schemeClr val="dk1"/>
              </a:solidFill>
              <a:latin typeface="Roboto"/>
              <a:ea typeface="Roboto"/>
              <a:cs typeface="Roboto"/>
              <a:sym typeface="Roboto"/>
            </a:endParaRPr>
          </a:p>
        </p:txBody>
      </p:sp>
      <p:sp>
        <p:nvSpPr>
          <p:cNvPr id="70" name="Google Shape;70;p9"/>
          <p:cNvSpPr/>
          <p:nvPr/>
        </p:nvSpPr>
        <p:spPr>
          <a:xfrm>
            <a:off x="4983480" y="2331720"/>
            <a:ext cx="640080" cy="640080"/>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1" name="Google Shape;71;p9" descr="Diagnoosi"/>
          <p:cNvPicPr preferRelativeResize="0"/>
          <p:nvPr/>
        </p:nvPicPr>
        <p:blipFill rotWithShape="1">
          <a:blip r:embed="rId4">
            <a:alphaModFix/>
          </a:blip>
          <a:srcRect/>
          <a:stretch/>
        </p:blipFill>
        <p:spPr>
          <a:xfrm>
            <a:off x="5143500" y="2491740"/>
            <a:ext cx="320040" cy="320040"/>
          </a:xfrm>
          <a:prstGeom prst="rect">
            <a:avLst/>
          </a:prstGeom>
          <a:noFill/>
          <a:ln>
            <a:noFill/>
          </a:ln>
        </p:spPr>
      </p:pic>
      <p:sp>
        <p:nvSpPr>
          <p:cNvPr id="72" name="Google Shape;72;p9"/>
          <p:cNvSpPr txBox="1"/>
          <p:nvPr/>
        </p:nvSpPr>
        <p:spPr>
          <a:xfrm>
            <a:off x="3749040" y="3520440"/>
            <a:ext cx="19202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1800"/>
              <a:buFont typeface="Montserrat"/>
              <a:buNone/>
            </a:pPr>
            <a:r>
              <a:rPr lang="en-US" sz="1800" b="1" i="0" u="none" strike="noStrike" cap="none">
                <a:solidFill>
                  <a:schemeClr val="dk2"/>
                </a:solidFill>
                <a:latin typeface="Montserrat"/>
                <a:ea typeface="Montserrat"/>
                <a:cs typeface="Montserrat"/>
                <a:sym typeface="Montserrat"/>
              </a:rPr>
              <a:t>Diagnoosi</a:t>
            </a:r>
            <a:endParaRPr sz="1800" b="0" i="0" u="none" strike="noStrike" cap="none">
              <a:solidFill>
                <a:schemeClr val="dk1"/>
              </a:solidFill>
              <a:latin typeface="Roboto"/>
              <a:ea typeface="Roboto"/>
              <a:cs typeface="Roboto"/>
              <a:sym typeface="Roboto"/>
            </a:endParaRPr>
          </a:p>
        </p:txBody>
      </p:sp>
      <p:sp>
        <p:nvSpPr>
          <p:cNvPr id="73" name="Google Shape;73;p9"/>
          <p:cNvSpPr txBox="1"/>
          <p:nvPr/>
        </p:nvSpPr>
        <p:spPr>
          <a:xfrm>
            <a:off x="3749040" y="4023360"/>
            <a:ext cx="1920240" cy="12801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3"/>
              </a:buClr>
              <a:buSzPts val="1400"/>
              <a:buFont typeface="Roboto"/>
              <a:buNone/>
            </a:pPr>
            <a:r>
              <a:rPr lang="en-US" sz="1400" b="0" i="0" u="none" strike="noStrike" cap="none">
                <a:solidFill>
                  <a:schemeClr val="accent3"/>
                </a:solidFill>
                <a:latin typeface="Roboto"/>
                <a:ea typeface="Roboto"/>
                <a:cs typeface="Roboto"/>
                <a:sym typeface="Roboto"/>
              </a:rPr>
              <a:t>Rakennusten anatomia ja vaurioiden tunnistaminen</a:t>
            </a:r>
            <a:endParaRPr sz="1400" b="0" i="0" u="none" strike="noStrike" cap="none">
              <a:solidFill>
                <a:schemeClr val="dk1"/>
              </a:solidFill>
              <a:latin typeface="Roboto"/>
              <a:ea typeface="Roboto"/>
              <a:cs typeface="Roboto"/>
              <a:sym typeface="Roboto"/>
            </a:endParaRPr>
          </a:p>
        </p:txBody>
      </p:sp>
      <p:sp>
        <p:nvSpPr>
          <p:cNvPr id="74" name="Google Shape;74;p9"/>
          <p:cNvSpPr/>
          <p:nvPr/>
        </p:nvSpPr>
        <p:spPr>
          <a:xfrm>
            <a:off x="6172200" y="2011680"/>
            <a:ext cx="2514600" cy="3611880"/>
          </a:xfrm>
          <a:prstGeom prst="roundRect">
            <a:avLst>
              <a:gd name="adj" fmla="val 5091"/>
            </a:avLst>
          </a:prstGeom>
          <a:solidFill>
            <a:schemeClr val="lt2">
              <a:alpha val="30196"/>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9"/>
          <p:cNvSpPr txBox="1"/>
          <p:nvPr/>
        </p:nvSpPr>
        <p:spPr>
          <a:xfrm>
            <a:off x="6492240" y="2377440"/>
            <a:ext cx="1097280" cy="5943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3200"/>
              <a:buFont typeface="Montserrat"/>
              <a:buNone/>
            </a:pPr>
            <a:r>
              <a:rPr lang="en-US" sz="3200" b="0" i="0" u="none" strike="noStrike" cap="none">
                <a:solidFill>
                  <a:schemeClr val="dk2"/>
                </a:solidFill>
                <a:latin typeface="Montserrat"/>
                <a:ea typeface="Montserrat"/>
                <a:cs typeface="Montserrat"/>
                <a:sym typeface="Montserrat"/>
              </a:rPr>
              <a:t>03</a:t>
            </a:r>
            <a:endParaRPr sz="3200" b="0" i="0" u="none" strike="noStrike" cap="none">
              <a:solidFill>
                <a:schemeClr val="dk1"/>
              </a:solidFill>
              <a:latin typeface="Roboto"/>
              <a:ea typeface="Roboto"/>
              <a:cs typeface="Roboto"/>
              <a:sym typeface="Roboto"/>
            </a:endParaRPr>
          </a:p>
        </p:txBody>
      </p:sp>
      <p:sp>
        <p:nvSpPr>
          <p:cNvPr id="76" name="Google Shape;76;p9"/>
          <p:cNvSpPr/>
          <p:nvPr/>
        </p:nvSpPr>
        <p:spPr>
          <a:xfrm>
            <a:off x="7726680" y="2331720"/>
            <a:ext cx="640080" cy="640080"/>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7" name="Google Shape;77;p9" descr="Ratkaisu"/>
          <p:cNvPicPr preferRelativeResize="0"/>
          <p:nvPr/>
        </p:nvPicPr>
        <p:blipFill rotWithShape="1">
          <a:blip r:embed="rId5">
            <a:alphaModFix/>
          </a:blip>
          <a:srcRect/>
          <a:stretch/>
        </p:blipFill>
        <p:spPr>
          <a:xfrm>
            <a:off x="7886700" y="2491740"/>
            <a:ext cx="320040" cy="320040"/>
          </a:xfrm>
          <a:prstGeom prst="rect">
            <a:avLst/>
          </a:prstGeom>
          <a:noFill/>
          <a:ln>
            <a:noFill/>
          </a:ln>
        </p:spPr>
      </p:pic>
      <p:sp>
        <p:nvSpPr>
          <p:cNvPr id="78" name="Google Shape;78;p9"/>
          <p:cNvSpPr txBox="1"/>
          <p:nvPr/>
        </p:nvSpPr>
        <p:spPr>
          <a:xfrm>
            <a:off x="6492240" y="3520440"/>
            <a:ext cx="19202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1800"/>
              <a:buFont typeface="Montserrat"/>
              <a:buNone/>
            </a:pPr>
            <a:r>
              <a:rPr lang="en-US" sz="1800" b="1" i="0" u="none" strike="noStrike" cap="none">
                <a:solidFill>
                  <a:schemeClr val="dk2"/>
                </a:solidFill>
                <a:latin typeface="Montserrat"/>
                <a:ea typeface="Montserrat"/>
                <a:cs typeface="Montserrat"/>
                <a:sym typeface="Montserrat"/>
              </a:rPr>
              <a:t>Ratkaisu</a:t>
            </a:r>
            <a:endParaRPr sz="1800" b="0" i="0" u="none" strike="noStrike" cap="none">
              <a:solidFill>
                <a:schemeClr val="dk1"/>
              </a:solidFill>
              <a:latin typeface="Roboto"/>
              <a:ea typeface="Roboto"/>
              <a:cs typeface="Roboto"/>
              <a:sym typeface="Roboto"/>
            </a:endParaRPr>
          </a:p>
        </p:txBody>
      </p:sp>
      <p:sp>
        <p:nvSpPr>
          <p:cNvPr id="79" name="Google Shape;79;p9"/>
          <p:cNvSpPr txBox="1"/>
          <p:nvPr/>
        </p:nvSpPr>
        <p:spPr>
          <a:xfrm>
            <a:off x="6492240" y="4023360"/>
            <a:ext cx="1920240" cy="12801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3"/>
              </a:buClr>
              <a:buSzPts val="1400"/>
              <a:buFont typeface="Roboto"/>
              <a:buNone/>
            </a:pPr>
            <a:r>
              <a:rPr lang="en-US" sz="1400" b="0" i="0" u="none" strike="noStrike" cap="none">
                <a:solidFill>
                  <a:schemeClr val="accent3"/>
                </a:solidFill>
                <a:latin typeface="Roboto"/>
                <a:ea typeface="Roboto"/>
                <a:cs typeface="Roboto"/>
                <a:sym typeface="Roboto"/>
              </a:rPr>
              <a:t>Oikeat korjaustavat ja materiaalit</a:t>
            </a:r>
            <a:endParaRPr sz="1400" b="0" i="0" u="none" strike="noStrike" cap="none">
              <a:solidFill>
                <a:schemeClr val="dk1"/>
              </a:solidFill>
              <a:latin typeface="Roboto"/>
              <a:ea typeface="Roboto"/>
              <a:cs typeface="Roboto"/>
              <a:sym typeface="Roboto"/>
            </a:endParaRPr>
          </a:p>
        </p:txBody>
      </p:sp>
      <p:sp>
        <p:nvSpPr>
          <p:cNvPr id="80" name="Google Shape;80;p9"/>
          <p:cNvSpPr/>
          <p:nvPr/>
        </p:nvSpPr>
        <p:spPr>
          <a:xfrm>
            <a:off x="8915400" y="2011680"/>
            <a:ext cx="2514600" cy="3611880"/>
          </a:xfrm>
          <a:prstGeom prst="roundRect">
            <a:avLst>
              <a:gd name="adj" fmla="val 5091"/>
            </a:avLst>
          </a:prstGeom>
          <a:solidFill>
            <a:schemeClr val="lt2">
              <a:alpha val="30196"/>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9"/>
          <p:cNvSpPr txBox="1"/>
          <p:nvPr/>
        </p:nvSpPr>
        <p:spPr>
          <a:xfrm>
            <a:off x="9235440" y="2377440"/>
            <a:ext cx="1097280" cy="5943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3200"/>
              <a:buFont typeface="Montserrat"/>
              <a:buNone/>
            </a:pPr>
            <a:r>
              <a:rPr lang="en-US" sz="3200" b="0" i="0" u="none" strike="noStrike" cap="none">
                <a:solidFill>
                  <a:schemeClr val="dk2"/>
                </a:solidFill>
                <a:latin typeface="Montserrat"/>
                <a:ea typeface="Montserrat"/>
                <a:cs typeface="Montserrat"/>
                <a:sym typeface="Montserrat"/>
              </a:rPr>
              <a:t>04</a:t>
            </a:r>
            <a:endParaRPr sz="3200" b="0" i="0" u="none" strike="noStrike" cap="none">
              <a:solidFill>
                <a:schemeClr val="dk1"/>
              </a:solidFill>
              <a:latin typeface="Roboto"/>
              <a:ea typeface="Roboto"/>
              <a:cs typeface="Roboto"/>
              <a:sym typeface="Roboto"/>
            </a:endParaRPr>
          </a:p>
        </p:txBody>
      </p:sp>
      <p:sp>
        <p:nvSpPr>
          <p:cNvPr id="82" name="Google Shape;82;p9"/>
          <p:cNvSpPr/>
          <p:nvPr/>
        </p:nvSpPr>
        <p:spPr>
          <a:xfrm>
            <a:off x="10469880" y="2331720"/>
            <a:ext cx="640080" cy="640080"/>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3" name="Google Shape;83;p9" descr="Varmistaminen"/>
          <p:cNvPicPr preferRelativeResize="0"/>
          <p:nvPr/>
        </p:nvPicPr>
        <p:blipFill rotWithShape="1">
          <a:blip r:embed="rId6">
            <a:alphaModFix/>
          </a:blip>
          <a:srcRect/>
          <a:stretch/>
        </p:blipFill>
        <p:spPr>
          <a:xfrm>
            <a:off x="10629900" y="2491740"/>
            <a:ext cx="320040" cy="320040"/>
          </a:xfrm>
          <a:prstGeom prst="rect">
            <a:avLst/>
          </a:prstGeom>
          <a:noFill/>
          <a:ln>
            <a:noFill/>
          </a:ln>
        </p:spPr>
      </p:pic>
      <p:sp>
        <p:nvSpPr>
          <p:cNvPr id="84" name="Google Shape;84;p9"/>
          <p:cNvSpPr txBox="1"/>
          <p:nvPr/>
        </p:nvSpPr>
        <p:spPr>
          <a:xfrm>
            <a:off x="9235440" y="3520440"/>
            <a:ext cx="19202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1800"/>
              <a:buFont typeface="Montserrat"/>
              <a:buNone/>
            </a:pPr>
            <a:r>
              <a:rPr lang="en-US" sz="1800" b="1" i="0" u="none" strike="noStrike" cap="none">
                <a:solidFill>
                  <a:schemeClr val="dk2"/>
                </a:solidFill>
                <a:latin typeface="Montserrat"/>
                <a:ea typeface="Montserrat"/>
                <a:cs typeface="Montserrat"/>
                <a:sym typeface="Montserrat"/>
              </a:rPr>
              <a:t>Varmistaminen</a:t>
            </a:r>
            <a:endParaRPr sz="1800" b="0" i="0" u="none" strike="noStrike" cap="none">
              <a:solidFill>
                <a:schemeClr val="dk1"/>
              </a:solidFill>
              <a:latin typeface="Roboto"/>
              <a:ea typeface="Roboto"/>
              <a:cs typeface="Roboto"/>
              <a:sym typeface="Roboto"/>
            </a:endParaRPr>
          </a:p>
        </p:txBody>
      </p:sp>
      <p:sp>
        <p:nvSpPr>
          <p:cNvPr id="85" name="Google Shape;85;p9"/>
          <p:cNvSpPr txBox="1"/>
          <p:nvPr/>
        </p:nvSpPr>
        <p:spPr>
          <a:xfrm>
            <a:off x="9235440" y="4023360"/>
            <a:ext cx="1920240" cy="12801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3"/>
              </a:buClr>
              <a:buSzPts val="1400"/>
              <a:buFont typeface="Roboto"/>
              <a:buNone/>
            </a:pPr>
            <a:r>
              <a:rPr lang="en-US" sz="1400" b="0" i="0" u="none" strike="noStrike" cap="none">
                <a:solidFill>
                  <a:schemeClr val="accent3"/>
                </a:solidFill>
                <a:latin typeface="Roboto"/>
                <a:ea typeface="Roboto"/>
                <a:cs typeface="Roboto"/>
                <a:sym typeface="Roboto"/>
              </a:rPr>
              <a:t>Huolto ja riskienhallinta</a:t>
            </a:r>
            <a:endParaRPr sz="1400" b="0" i="0" u="none" strike="noStrike" cap="none">
              <a:solidFill>
                <a:schemeClr val="dk1"/>
              </a:solidFill>
              <a:latin typeface="Roboto"/>
              <a:ea typeface="Roboto"/>
              <a:cs typeface="Roboto"/>
              <a:sym typeface="Roboto"/>
            </a:endParaRPr>
          </a:p>
        </p:txBody>
      </p:sp>
      <p:sp>
        <p:nvSpPr>
          <p:cNvPr id="86" name="Google Shape;86;p9"/>
          <p:cNvSpPr txBox="1">
            <a:spLocks noGrp="1"/>
          </p:cNvSpPr>
          <p:nvPr>
            <p:ph type="sldNum" idx="4294967295"/>
          </p:nvPr>
        </p:nvSpPr>
        <p:spPr>
          <a:xfrm>
            <a:off x="11045952" y="6309360"/>
            <a:ext cx="45720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900" b="0" i="0" u="none" strike="noStrike" cap="none">
                <a:solidFill>
                  <a:srgbClr val="6E6151"/>
                </a:solidFill>
                <a:latin typeface="Roboto"/>
                <a:ea typeface="Roboto"/>
                <a:cs typeface="Roboto"/>
                <a:sym typeface="Roboto"/>
              </a:rPr>
              <a:t>4</a:t>
            </a:fld>
            <a:endParaRPr sz="900" b="0" i="0" u="none" strike="noStrike" cap="none">
              <a:solidFill>
                <a:srgbClr val="6E6151"/>
              </a:solidFill>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0"/>
          <p:cNvSpPr/>
          <p:nvPr/>
        </p:nvSpPr>
        <p:spPr>
          <a:xfrm>
            <a:off x="685800" y="365760"/>
            <a:ext cx="1645920" cy="274320"/>
          </a:xfrm>
          <a:prstGeom prst="roundRect">
            <a:avLst>
              <a:gd name="adj" fmla="val 50000"/>
            </a:avLst>
          </a:prstGeom>
          <a:solidFill>
            <a:schemeClr val="dk2"/>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900"/>
              <a:buFont typeface="Montserrat"/>
              <a:buNone/>
            </a:pPr>
            <a:r>
              <a:rPr lang="en-US" sz="900" b="1" i="0" u="none" strike="noStrike" cap="none">
                <a:solidFill>
                  <a:schemeClr val="lt1"/>
                </a:solidFill>
                <a:latin typeface="Montserrat"/>
                <a:ea typeface="Montserrat"/>
                <a:cs typeface="Montserrat"/>
                <a:sym typeface="Montserrat"/>
              </a:rPr>
              <a:t>01   Ongelma</a:t>
            </a:r>
            <a:endParaRPr sz="900" b="0" i="0" u="none" strike="noStrike" cap="none">
              <a:solidFill>
                <a:schemeClr val="dk1"/>
              </a:solidFill>
              <a:latin typeface="Roboto"/>
              <a:ea typeface="Roboto"/>
              <a:cs typeface="Roboto"/>
              <a:sym typeface="Roboto"/>
            </a:endParaRPr>
          </a:p>
        </p:txBody>
      </p:sp>
      <p:sp>
        <p:nvSpPr>
          <p:cNvPr id="93" name="Google Shape;93;p10"/>
          <p:cNvSpPr/>
          <p:nvPr/>
        </p:nvSpPr>
        <p:spPr>
          <a:xfrm>
            <a:off x="246888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02   Diagnoosi</a:t>
            </a:r>
            <a:endParaRPr sz="900" b="0" i="0" u="none" strike="noStrike" cap="none">
              <a:solidFill>
                <a:schemeClr val="dk1"/>
              </a:solidFill>
              <a:latin typeface="Roboto"/>
              <a:ea typeface="Roboto"/>
              <a:cs typeface="Roboto"/>
              <a:sym typeface="Roboto"/>
            </a:endParaRPr>
          </a:p>
        </p:txBody>
      </p:sp>
      <p:sp>
        <p:nvSpPr>
          <p:cNvPr id="94" name="Google Shape;94;p10"/>
          <p:cNvSpPr/>
          <p:nvPr/>
        </p:nvSpPr>
        <p:spPr>
          <a:xfrm>
            <a:off x="425196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03   Ratkaisu</a:t>
            </a:r>
            <a:endParaRPr sz="900" b="0" i="0" u="none" strike="noStrike" cap="none">
              <a:solidFill>
                <a:schemeClr val="dk1"/>
              </a:solidFill>
              <a:latin typeface="Roboto"/>
              <a:ea typeface="Roboto"/>
              <a:cs typeface="Roboto"/>
              <a:sym typeface="Roboto"/>
            </a:endParaRPr>
          </a:p>
        </p:txBody>
      </p:sp>
      <p:sp>
        <p:nvSpPr>
          <p:cNvPr id="95" name="Google Shape;95;p10"/>
          <p:cNvSpPr/>
          <p:nvPr/>
        </p:nvSpPr>
        <p:spPr>
          <a:xfrm>
            <a:off x="603504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04   Varmistaminen</a:t>
            </a:r>
            <a:endParaRPr sz="900" b="0" i="0" u="none" strike="noStrike" cap="none">
              <a:solidFill>
                <a:schemeClr val="dk1"/>
              </a:solidFill>
              <a:latin typeface="Roboto"/>
              <a:ea typeface="Roboto"/>
              <a:cs typeface="Roboto"/>
              <a:sym typeface="Roboto"/>
            </a:endParaRPr>
          </a:p>
        </p:txBody>
      </p:sp>
      <p:sp>
        <p:nvSpPr>
          <p:cNvPr id="96" name="Google Shape;96;p10"/>
          <p:cNvSpPr txBox="1">
            <a:spLocks noGrp="1"/>
          </p:cNvSpPr>
          <p:nvPr>
            <p:ph type="title"/>
          </p:nvPr>
        </p:nvSpPr>
        <p:spPr>
          <a:xfrm>
            <a:off x="685800" y="868680"/>
            <a:ext cx="10789920" cy="73152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chemeClr val="dk2"/>
              </a:buClr>
              <a:buSzPts val="3000"/>
              <a:buFont typeface="Montserrat"/>
              <a:buNone/>
            </a:pPr>
            <a:r>
              <a:rPr lang="en-US" sz="3000">
                <a:solidFill>
                  <a:schemeClr val="dk2"/>
                </a:solidFill>
                <a:latin typeface="Montserrat"/>
                <a:ea typeface="Montserrat"/>
                <a:cs typeface="Montserrat"/>
                <a:sym typeface="Montserrat"/>
              </a:rPr>
              <a:t>Sää rasittaa rakenteita uudella tavalla</a:t>
            </a:r>
            <a:endParaRPr sz="3000"/>
          </a:p>
        </p:txBody>
      </p:sp>
      <p:sp>
        <p:nvSpPr>
          <p:cNvPr id="97" name="Google Shape;97;p10"/>
          <p:cNvSpPr/>
          <p:nvPr/>
        </p:nvSpPr>
        <p:spPr>
          <a:xfrm>
            <a:off x="685800" y="1920240"/>
            <a:ext cx="4114800" cy="4069080"/>
          </a:xfrm>
          <a:prstGeom prst="roundRect">
            <a:avLst>
              <a:gd name="adj" fmla="val 3146"/>
            </a:avLst>
          </a:prstGeom>
          <a:solidFill>
            <a:schemeClr val="lt2">
              <a:alpha val="30196"/>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8" name="Google Shape;98;p10" descr="Lainausmerkki"/>
          <p:cNvPicPr preferRelativeResize="0"/>
          <p:nvPr/>
        </p:nvPicPr>
        <p:blipFill rotWithShape="1">
          <a:blip r:embed="rId3">
            <a:alphaModFix/>
          </a:blip>
          <a:srcRect/>
          <a:stretch/>
        </p:blipFill>
        <p:spPr>
          <a:xfrm>
            <a:off x="1097280" y="2331720"/>
            <a:ext cx="502920" cy="502920"/>
          </a:xfrm>
          <a:prstGeom prst="rect">
            <a:avLst/>
          </a:prstGeom>
          <a:noFill/>
          <a:ln>
            <a:noFill/>
          </a:ln>
        </p:spPr>
      </p:pic>
      <p:sp>
        <p:nvSpPr>
          <p:cNvPr id="99" name="Google Shape;99;p10"/>
          <p:cNvSpPr txBox="1"/>
          <p:nvPr/>
        </p:nvSpPr>
        <p:spPr>
          <a:xfrm>
            <a:off x="1097280" y="3063240"/>
            <a:ext cx="3291840" cy="25603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2200"/>
              <a:buFont typeface="Montserrat"/>
              <a:buNone/>
            </a:pPr>
            <a:r>
              <a:rPr lang="en-US" sz="2200" b="0" i="0" u="none" strike="noStrike" cap="none">
                <a:solidFill>
                  <a:schemeClr val="dk2"/>
                </a:solidFill>
                <a:latin typeface="Montserrat"/>
                <a:ea typeface="Montserrat"/>
                <a:cs typeface="Montserrat"/>
                <a:sym typeface="Montserrat"/>
              </a:rPr>
              <a:t>Rakennuskantamme on osittain suunniteltu ilmastoon, jota ei enää ole olemassa.</a:t>
            </a:r>
            <a:endParaRPr sz="2200" b="0" i="0" u="none" strike="noStrike" cap="none">
              <a:solidFill>
                <a:schemeClr val="dk1"/>
              </a:solidFill>
              <a:latin typeface="Roboto"/>
              <a:ea typeface="Roboto"/>
              <a:cs typeface="Roboto"/>
              <a:sym typeface="Roboto"/>
            </a:endParaRPr>
          </a:p>
        </p:txBody>
      </p:sp>
      <p:sp>
        <p:nvSpPr>
          <p:cNvPr id="100" name="Google Shape;100;p10"/>
          <p:cNvSpPr/>
          <p:nvPr/>
        </p:nvSpPr>
        <p:spPr>
          <a:xfrm>
            <a:off x="5120640" y="1920240"/>
            <a:ext cx="6355080" cy="1234440"/>
          </a:xfrm>
          <a:prstGeom prst="roundRect">
            <a:avLst>
              <a:gd name="adj" fmla="val 1037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0"/>
          <p:cNvSpPr/>
          <p:nvPr/>
        </p:nvSpPr>
        <p:spPr>
          <a:xfrm>
            <a:off x="5440680" y="2194560"/>
            <a:ext cx="685800" cy="685800"/>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2" name="Google Shape;102;p10" descr="Viistosade ja tuuli"/>
          <p:cNvPicPr preferRelativeResize="0"/>
          <p:nvPr/>
        </p:nvPicPr>
        <p:blipFill rotWithShape="1">
          <a:blip r:embed="rId4">
            <a:alphaModFix/>
          </a:blip>
          <a:srcRect/>
          <a:stretch/>
        </p:blipFill>
        <p:spPr>
          <a:xfrm>
            <a:off x="5612130" y="2366010"/>
            <a:ext cx="342900" cy="342900"/>
          </a:xfrm>
          <a:prstGeom prst="rect">
            <a:avLst/>
          </a:prstGeom>
          <a:noFill/>
          <a:ln>
            <a:noFill/>
          </a:ln>
        </p:spPr>
      </p:pic>
      <p:sp>
        <p:nvSpPr>
          <p:cNvPr id="103" name="Google Shape;103;p10"/>
          <p:cNvSpPr txBox="1"/>
          <p:nvPr/>
        </p:nvSpPr>
        <p:spPr>
          <a:xfrm>
            <a:off x="6400800" y="2121408"/>
            <a:ext cx="484632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1700"/>
              <a:buFont typeface="Montserrat"/>
              <a:buNone/>
            </a:pPr>
            <a:r>
              <a:rPr lang="en-US" sz="1700" b="1" i="0" u="none" strike="noStrike" cap="none">
                <a:solidFill>
                  <a:schemeClr val="dk2"/>
                </a:solidFill>
                <a:latin typeface="Montserrat"/>
                <a:ea typeface="Montserrat"/>
                <a:cs typeface="Montserrat"/>
                <a:sym typeface="Montserrat"/>
              </a:rPr>
              <a:t>Viistosade ja tuuli</a:t>
            </a:r>
            <a:endParaRPr sz="1700" b="0" i="0" u="none" strike="noStrike" cap="none">
              <a:solidFill>
                <a:schemeClr val="dk1"/>
              </a:solidFill>
              <a:latin typeface="Roboto"/>
              <a:ea typeface="Roboto"/>
              <a:cs typeface="Roboto"/>
              <a:sym typeface="Roboto"/>
            </a:endParaRPr>
          </a:p>
        </p:txBody>
      </p:sp>
      <p:sp>
        <p:nvSpPr>
          <p:cNvPr id="104" name="Google Shape;104;p10"/>
          <p:cNvSpPr txBox="1"/>
          <p:nvPr/>
        </p:nvSpPr>
        <p:spPr>
          <a:xfrm>
            <a:off x="6400800" y="2514600"/>
            <a:ext cx="4846320" cy="5486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400"/>
              <a:buFont typeface="Roboto"/>
              <a:buNone/>
            </a:pPr>
            <a:r>
              <a:rPr lang="en-US" sz="1400" b="0" i="0" u="none" strike="noStrike" cap="none">
                <a:solidFill>
                  <a:schemeClr val="dk1"/>
                </a:solidFill>
                <a:latin typeface="Roboto"/>
                <a:ea typeface="Roboto"/>
                <a:cs typeface="Roboto"/>
                <a:sym typeface="Roboto"/>
              </a:rPr>
              <a:t>Painavat veden syvemmälle julkisivuun, pellityksiin ja vesikaton liitoksiin.</a:t>
            </a:r>
            <a:endParaRPr sz="1400" b="0" i="0" u="none" strike="noStrike" cap="none">
              <a:solidFill>
                <a:schemeClr val="dk1"/>
              </a:solidFill>
              <a:latin typeface="Roboto"/>
              <a:ea typeface="Roboto"/>
              <a:cs typeface="Roboto"/>
              <a:sym typeface="Roboto"/>
            </a:endParaRPr>
          </a:p>
        </p:txBody>
      </p:sp>
      <p:sp>
        <p:nvSpPr>
          <p:cNvPr id="105" name="Google Shape;105;p10"/>
          <p:cNvSpPr/>
          <p:nvPr/>
        </p:nvSpPr>
        <p:spPr>
          <a:xfrm>
            <a:off x="5120640" y="3337560"/>
            <a:ext cx="6355080" cy="1234440"/>
          </a:xfrm>
          <a:prstGeom prst="roundRect">
            <a:avLst>
              <a:gd name="adj" fmla="val 1037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0"/>
          <p:cNvSpPr/>
          <p:nvPr/>
        </p:nvSpPr>
        <p:spPr>
          <a:xfrm>
            <a:off x="5440680" y="3611880"/>
            <a:ext cx="685800" cy="685800"/>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7" name="Google Shape;107;p10" descr="Sahaavat lämpötilat"/>
          <p:cNvPicPr preferRelativeResize="0"/>
          <p:nvPr/>
        </p:nvPicPr>
        <p:blipFill rotWithShape="1">
          <a:blip r:embed="rId5">
            <a:alphaModFix/>
          </a:blip>
          <a:srcRect/>
          <a:stretch/>
        </p:blipFill>
        <p:spPr>
          <a:xfrm>
            <a:off x="5612130" y="3783330"/>
            <a:ext cx="342900" cy="342900"/>
          </a:xfrm>
          <a:prstGeom prst="rect">
            <a:avLst/>
          </a:prstGeom>
          <a:noFill/>
          <a:ln>
            <a:noFill/>
          </a:ln>
        </p:spPr>
      </p:pic>
      <p:sp>
        <p:nvSpPr>
          <p:cNvPr id="108" name="Google Shape;108;p10"/>
          <p:cNvSpPr txBox="1"/>
          <p:nvPr/>
        </p:nvSpPr>
        <p:spPr>
          <a:xfrm>
            <a:off x="6400800" y="3538728"/>
            <a:ext cx="484632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1700"/>
              <a:buFont typeface="Montserrat"/>
              <a:buNone/>
            </a:pPr>
            <a:r>
              <a:rPr lang="en-US" sz="1700" b="1" i="0" u="none" strike="noStrike" cap="none">
                <a:solidFill>
                  <a:schemeClr val="dk2"/>
                </a:solidFill>
                <a:latin typeface="Montserrat"/>
                <a:ea typeface="Montserrat"/>
                <a:cs typeface="Montserrat"/>
                <a:sym typeface="Montserrat"/>
              </a:rPr>
              <a:t>Sahaavat lämpötilat</a:t>
            </a:r>
            <a:endParaRPr sz="1700" b="0" i="0" u="none" strike="noStrike" cap="none">
              <a:solidFill>
                <a:schemeClr val="dk1"/>
              </a:solidFill>
              <a:latin typeface="Roboto"/>
              <a:ea typeface="Roboto"/>
              <a:cs typeface="Roboto"/>
              <a:sym typeface="Roboto"/>
            </a:endParaRPr>
          </a:p>
        </p:txBody>
      </p:sp>
      <p:sp>
        <p:nvSpPr>
          <p:cNvPr id="109" name="Google Shape;109;p10"/>
          <p:cNvSpPr txBox="1"/>
          <p:nvPr/>
        </p:nvSpPr>
        <p:spPr>
          <a:xfrm>
            <a:off x="6400800" y="3931920"/>
            <a:ext cx="4846320" cy="5486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400"/>
              <a:buFont typeface="Roboto"/>
              <a:buNone/>
            </a:pPr>
            <a:r>
              <a:rPr lang="en-US" sz="1400" b="0" i="0" u="none" strike="noStrike" cap="none">
                <a:solidFill>
                  <a:schemeClr val="dk1"/>
                </a:solidFill>
                <a:latin typeface="Roboto"/>
                <a:ea typeface="Roboto"/>
                <a:cs typeface="Roboto"/>
                <a:sym typeface="Roboto"/>
              </a:rPr>
              <a:t>Nollanylityksissä vesi jäätyy rakenteen sisällä ja laajenee noin 9 %.</a:t>
            </a:r>
            <a:endParaRPr sz="1400" b="0" i="0" u="none" strike="noStrike" cap="none">
              <a:solidFill>
                <a:schemeClr val="dk1"/>
              </a:solidFill>
              <a:latin typeface="Roboto"/>
              <a:ea typeface="Roboto"/>
              <a:cs typeface="Roboto"/>
              <a:sym typeface="Roboto"/>
            </a:endParaRPr>
          </a:p>
        </p:txBody>
      </p:sp>
      <p:sp>
        <p:nvSpPr>
          <p:cNvPr id="110" name="Google Shape;110;p10"/>
          <p:cNvSpPr/>
          <p:nvPr/>
        </p:nvSpPr>
        <p:spPr>
          <a:xfrm>
            <a:off x="5120640" y="4754880"/>
            <a:ext cx="6355080" cy="1234440"/>
          </a:xfrm>
          <a:prstGeom prst="roundRect">
            <a:avLst>
              <a:gd name="adj" fmla="val 1037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0"/>
          <p:cNvSpPr/>
          <p:nvPr/>
        </p:nvSpPr>
        <p:spPr>
          <a:xfrm>
            <a:off x="5440680" y="5029200"/>
            <a:ext cx="685800" cy="685800"/>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2" name="Google Shape;112;p10" descr="Leudot ja märät talvet"/>
          <p:cNvPicPr preferRelativeResize="0"/>
          <p:nvPr/>
        </p:nvPicPr>
        <p:blipFill rotWithShape="1">
          <a:blip r:embed="rId6">
            <a:alphaModFix/>
          </a:blip>
          <a:srcRect/>
          <a:stretch/>
        </p:blipFill>
        <p:spPr>
          <a:xfrm>
            <a:off x="5612130" y="5200650"/>
            <a:ext cx="342900" cy="342900"/>
          </a:xfrm>
          <a:prstGeom prst="rect">
            <a:avLst/>
          </a:prstGeom>
          <a:noFill/>
          <a:ln>
            <a:noFill/>
          </a:ln>
        </p:spPr>
      </p:pic>
      <p:sp>
        <p:nvSpPr>
          <p:cNvPr id="113" name="Google Shape;113;p10"/>
          <p:cNvSpPr txBox="1"/>
          <p:nvPr/>
        </p:nvSpPr>
        <p:spPr>
          <a:xfrm>
            <a:off x="6400800" y="4956048"/>
            <a:ext cx="484632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1700"/>
              <a:buFont typeface="Montserrat"/>
              <a:buNone/>
            </a:pPr>
            <a:r>
              <a:rPr lang="en-US" sz="1700" b="1" i="0" u="none" strike="noStrike" cap="none">
                <a:solidFill>
                  <a:schemeClr val="dk2"/>
                </a:solidFill>
                <a:latin typeface="Montserrat"/>
                <a:ea typeface="Montserrat"/>
                <a:cs typeface="Montserrat"/>
                <a:sym typeface="Montserrat"/>
              </a:rPr>
              <a:t>Leudot ja märät talvet</a:t>
            </a:r>
            <a:endParaRPr sz="1700" b="0" i="0" u="none" strike="noStrike" cap="none">
              <a:solidFill>
                <a:schemeClr val="dk1"/>
              </a:solidFill>
              <a:latin typeface="Roboto"/>
              <a:ea typeface="Roboto"/>
              <a:cs typeface="Roboto"/>
              <a:sym typeface="Roboto"/>
            </a:endParaRPr>
          </a:p>
        </p:txBody>
      </p:sp>
      <p:sp>
        <p:nvSpPr>
          <p:cNvPr id="114" name="Google Shape;114;p10"/>
          <p:cNvSpPr txBox="1"/>
          <p:nvPr/>
        </p:nvSpPr>
        <p:spPr>
          <a:xfrm>
            <a:off x="6400800" y="5349240"/>
            <a:ext cx="4846320" cy="5486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400"/>
              <a:buFont typeface="Roboto"/>
              <a:buNone/>
            </a:pPr>
            <a:r>
              <a:rPr lang="en-US" sz="1400" b="0" i="0" u="none" strike="noStrike" cap="none">
                <a:solidFill>
                  <a:schemeClr val="dk1"/>
                </a:solidFill>
                <a:latin typeface="Roboto"/>
                <a:ea typeface="Roboto"/>
                <a:cs typeface="Roboto"/>
                <a:sym typeface="Roboto"/>
              </a:rPr>
              <a:t>Pinnat pysyvät märkinä kuukausia: levä kasvaa ja rapautuminen kiihtyy.</a:t>
            </a:r>
            <a:endParaRPr sz="1400" b="0" i="0" u="none" strike="noStrike" cap="none">
              <a:solidFill>
                <a:schemeClr val="dk1"/>
              </a:solidFill>
              <a:latin typeface="Roboto"/>
              <a:ea typeface="Roboto"/>
              <a:cs typeface="Roboto"/>
              <a:sym typeface="Roboto"/>
            </a:endParaRPr>
          </a:p>
        </p:txBody>
      </p:sp>
      <p:sp>
        <p:nvSpPr>
          <p:cNvPr id="115" name="Google Shape;115;p10"/>
          <p:cNvSpPr txBox="1">
            <a:spLocks noGrp="1"/>
          </p:cNvSpPr>
          <p:nvPr>
            <p:ph type="sldNum" idx="4294967295"/>
          </p:nvPr>
        </p:nvSpPr>
        <p:spPr>
          <a:xfrm>
            <a:off x="11045952" y="6309360"/>
            <a:ext cx="45720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900" b="0" i="0" u="none" strike="noStrike" cap="none">
                <a:solidFill>
                  <a:srgbClr val="6E6151"/>
                </a:solidFill>
                <a:latin typeface="Roboto"/>
                <a:ea typeface="Roboto"/>
                <a:cs typeface="Roboto"/>
                <a:sym typeface="Roboto"/>
              </a:rPr>
              <a:t>5</a:t>
            </a:fld>
            <a:endParaRPr sz="900" b="0" i="0" u="none" strike="noStrike" cap="none">
              <a:solidFill>
                <a:srgbClr val="6E6151"/>
              </a:solidFill>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1"/>
          <p:cNvSpPr/>
          <p:nvPr/>
        </p:nvSpPr>
        <p:spPr>
          <a:xfrm>
            <a:off x="68580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01   Ongelma</a:t>
            </a:r>
            <a:endParaRPr sz="900" b="0" i="0" u="none" strike="noStrike" cap="none">
              <a:solidFill>
                <a:schemeClr val="dk1"/>
              </a:solidFill>
              <a:latin typeface="Roboto"/>
              <a:ea typeface="Roboto"/>
              <a:cs typeface="Roboto"/>
              <a:sym typeface="Roboto"/>
            </a:endParaRPr>
          </a:p>
        </p:txBody>
      </p:sp>
      <p:sp>
        <p:nvSpPr>
          <p:cNvPr id="122" name="Google Shape;122;p11"/>
          <p:cNvSpPr/>
          <p:nvPr/>
        </p:nvSpPr>
        <p:spPr>
          <a:xfrm>
            <a:off x="2468880" y="365760"/>
            <a:ext cx="1645920" cy="274320"/>
          </a:xfrm>
          <a:prstGeom prst="roundRect">
            <a:avLst>
              <a:gd name="adj" fmla="val 50000"/>
            </a:avLst>
          </a:prstGeom>
          <a:solidFill>
            <a:schemeClr val="dk2"/>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900"/>
              <a:buFont typeface="Montserrat"/>
              <a:buNone/>
            </a:pPr>
            <a:r>
              <a:rPr lang="en-US" sz="900" b="1" i="0" u="none" strike="noStrike" cap="none">
                <a:solidFill>
                  <a:schemeClr val="lt1"/>
                </a:solidFill>
                <a:latin typeface="Montserrat"/>
                <a:ea typeface="Montserrat"/>
                <a:cs typeface="Montserrat"/>
                <a:sym typeface="Montserrat"/>
              </a:rPr>
              <a:t>02   Diagnoosi</a:t>
            </a:r>
            <a:endParaRPr sz="900" b="0" i="0" u="none" strike="noStrike" cap="none">
              <a:solidFill>
                <a:schemeClr val="dk1"/>
              </a:solidFill>
              <a:latin typeface="Roboto"/>
              <a:ea typeface="Roboto"/>
              <a:cs typeface="Roboto"/>
              <a:sym typeface="Roboto"/>
            </a:endParaRPr>
          </a:p>
        </p:txBody>
      </p:sp>
      <p:sp>
        <p:nvSpPr>
          <p:cNvPr id="123" name="Google Shape;123;p11"/>
          <p:cNvSpPr/>
          <p:nvPr/>
        </p:nvSpPr>
        <p:spPr>
          <a:xfrm>
            <a:off x="425196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03   Ratkaisu</a:t>
            </a:r>
            <a:endParaRPr sz="900" b="0" i="0" u="none" strike="noStrike" cap="none">
              <a:solidFill>
                <a:schemeClr val="dk1"/>
              </a:solidFill>
              <a:latin typeface="Roboto"/>
              <a:ea typeface="Roboto"/>
              <a:cs typeface="Roboto"/>
              <a:sym typeface="Roboto"/>
            </a:endParaRPr>
          </a:p>
        </p:txBody>
      </p:sp>
      <p:sp>
        <p:nvSpPr>
          <p:cNvPr id="124" name="Google Shape;124;p11"/>
          <p:cNvSpPr/>
          <p:nvPr/>
        </p:nvSpPr>
        <p:spPr>
          <a:xfrm>
            <a:off x="603504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04   Varmistaminen</a:t>
            </a:r>
            <a:endParaRPr sz="900" b="0" i="0" u="none" strike="noStrike" cap="none">
              <a:solidFill>
                <a:schemeClr val="dk1"/>
              </a:solidFill>
              <a:latin typeface="Roboto"/>
              <a:ea typeface="Roboto"/>
              <a:cs typeface="Roboto"/>
              <a:sym typeface="Roboto"/>
            </a:endParaRPr>
          </a:p>
        </p:txBody>
      </p:sp>
      <p:sp>
        <p:nvSpPr>
          <p:cNvPr id="125" name="Google Shape;125;p11"/>
          <p:cNvSpPr txBox="1">
            <a:spLocks noGrp="1"/>
          </p:cNvSpPr>
          <p:nvPr>
            <p:ph type="title"/>
          </p:nvPr>
        </p:nvSpPr>
        <p:spPr>
          <a:xfrm>
            <a:off x="685800" y="868680"/>
            <a:ext cx="10789920" cy="73152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chemeClr val="dk2"/>
              </a:buClr>
              <a:buSzPts val="3000"/>
              <a:buFont typeface="Montserrat"/>
              <a:buNone/>
            </a:pPr>
            <a:r>
              <a:rPr lang="en-US" sz="3000">
                <a:solidFill>
                  <a:schemeClr val="dk2"/>
                </a:solidFill>
                <a:latin typeface="Montserrat"/>
                <a:ea typeface="Montserrat"/>
                <a:cs typeface="Montserrat"/>
                <a:sym typeface="Montserrat"/>
              </a:rPr>
              <a:t>Rakennusten anatomia on tärkeä tuntea</a:t>
            </a:r>
            <a:endParaRPr sz="3000"/>
          </a:p>
        </p:txBody>
      </p:sp>
      <p:sp>
        <p:nvSpPr>
          <p:cNvPr id="126" name="Google Shape;126;p11"/>
          <p:cNvSpPr txBox="1"/>
          <p:nvPr/>
        </p:nvSpPr>
        <p:spPr>
          <a:xfrm>
            <a:off x="685800" y="1572768"/>
            <a:ext cx="1078992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3"/>
              </a:buClr>
              <a:buSzPts val="1500"/>
              <a:buFont typeface="Roboto"/>
              <a:buNone/>
            </a:pPr>
            <a:r>
              <a:rPr lang="en-US" sz="1500" b="0" i="1" u="none" strike="noStrike" cap="none">
                <a:solidFill>
                  <a:schemeClr val="accent3"/>
                </a:solidFill>
                <a:latin typeface="Roboto"/>
                <a:ea typeface="Roboto"/>
                <a:cs typeface="Roboto"/>
                <a:sym typeface="Roboto"/>
              </a:rPr>
              <a:t>Jokainen aikakausi rakensi eri materiaaleilla ja eri logiikalla. Oikea korjaus alkaa siitä, että rakenne tunnetaan.</a:t>
            </a:r>
            <a:endParaRPr sz="1500" b="0" i="0" u="none" strike="noStrike" cap="none">
              <a:solidFill>
                <a:schemeClr val="dk1"/>
              </a:solidFill>
              <a:latin typeface="Roboto"/>
              <a:ea typeface="Roboto"/>
              <a:cs typeface="Roboto"/>
              <a:sym typeface="Roboto"/>
            </a:endParaRPr>
          </a:p>
        </p:txBody>
      </p:sp>
      <p:pic>
        <p:nvPicPr>
          <p:cNvPr id="127" name="Google Shape;127;p11" descr="Aikajana 1900–1990, korostettuna 1910, 1940, 1960–1970"/>
          <p:cNvPicPr preferRelativeResize="0"/>
          <p:nvPr/>
        </p:nvPicPr>
        <p:blipFill rotWithShape="1">
          <a:blip r:embed="rId3">
            <a:alphaModFix/>
          </a:blip>
          <a:srcRect/>
          <a:stretch/>
        </p:blipFill>
        <p:spPr>
          <a:xfrm>
            <a:off x="685800" y="2103120"/>
            <a:ext cx="10789920" cy="672920"/>
          </a:xfrm>
          <a:prstGeom prst="rect">
            <a:avLst/>
          </a:prstGeom>
          <a:noFill/>
          <a:ln>
            <a:noFill/>
          </a:ln>
        </p:spPr>
      </p:pic>
      <p:sp>
        <p:nvSpPr>
          <p:cNvPr id="128" name="Google Shape;128;p11"/>
          <p:cNvSpPr/>
          <p:nvPr/>
        </p:nvSpPr>
        <p:spPr>
          <a:xfrm>
            <a:off x="2482940" y="2439580"/>
            <a:ext cx="768096" cy="274320"/>
          </a:xfrm>
          <a:prstGeom prst="roundRect">
            <a:avLst>
              <a:gd name="adj" fmla="val 50000"/>
            </a:avLst>
          </a:prstGeom>
          <a:noFill/>
          <a:ln w="1587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1"/>
          <p:cNvSpPr/>
          <p:nvPr/>
        </p:nvSpPr>
        <p:spPr>
          <a:xfrm>
            <a:off x="5325446" y="2439580"/>
            <a:ext cx="768096" cy="274320"/>
          </a:xfrm>
          <a:prstGeom prst="roundRect">
            <a:avLst>
              <a:gd name="adj" fmla="val 50000"/>
            </a:avLst>
          </a:prstGeom>
          <a:noFill/>
          <a:ln w="1587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1"/>
          <p:cNvSpPr/>
          <p:nvPr/>
        </p:nvSpPr>
        <p:spPr>
          <a:xfrm>
            <a:off x="7204980" y="2439580"/>
            <a:ext cx="1707863" cy="274320"/>
          </a:xfrm>
          <a:prstGeom prst="roundRect">
            <a:avLst>
              <a:gd name="adj" fmla="val 50000"/>
            </a:avLst>
          </a:prstGeom>
          <a:noFill/>
          <a:ln w="1587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1" name="Google Shape;131;p11"/>
          <p:cNvCxnSpPr/>
          <p:nvPr/>
        </p:nvCxnSpPr>
        <p:spPr>
          <a:xfrm flipH="1">
            <a:off x="2400300" y="2732188"/>
            <a:ext cx="466688" cy="559652"/>
          </a:xfrm>
          <a:prstGeom prst="straightConnector1">
            <a:avLst/>
          </a:prstGeom>
          <a:noFill/>
          <a:ln w="9525" cap="flat" cmpd="sng">
            <a:solidFill>
              <a:srgbClr val="77551B"/>
            </a:solidFill>
            <a:prstDash val="solid"/>
            <a:round/>
            <a:headEnd type="none" w="sm" len="sm"/>
            <a:tailEnd type="none" w="sm" len="sm"/>
          </a:ln>
        </p:spPr>
      </p:cxnSp>
      <p:sp>
        <p:nvSpPr>
          <p:cNvPr id="132" name="Google Shape;132;p11"/>
          <p:cNvSpPr/>
          <p:nvPr/>
        </p:nvSpPr>
        <p:spPr>
          <a:xfrm>
            <a:off x="685800" y="3291840"/>
            <a:ext cx="3429000" cy="2697480"/>
          </a:xfrm>
          <a:prstGeom prst="roundRect">
            <a:avLst>
              <a:gd name="adj" fmla="val 4746"/>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1"/>
          <p:cNvSpPr txBox="1"/>
          <p:nvPr/>
        </p:nvSpPr>
        <p:spPr>
          <a:xfrm>
            <a:off x="1005840" y="3611880"/>
            <a:ext cx="278892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2000"/>
              <a:buFont typeface="Montserrat"/>
              <a:buNone/>
            </a:pPr>
            <a:r>
              <a:rPr lang="en-US" sz="2000" b="1" i="0" u="none" strike="noStrike" cap="none">
                <a:solidFill>
                  <a:schemeClr val="dk2"/>
                </a:solidFill>
                <a:latin typeface="Montserrat"/>
                <a:ea typeface="Montserrat"/>
                <a:cs typeface="Montserrat"/>
                <a:sym typeface="Montserrat"/>
              </a:rPr>
              <a:t>1910-luku</a:t>
            </a:r>
            <a:endParaRPr sz="2000" b="0" i="0" u="none" strike="noStrike" cap="none">
              <a:solidFill>
                <a:schemeClr val="dk1"/>
              </a:solidFill>
              <a:latin typeface="Roboto"/>
              <a:ea typeface="Roboto"/>
              <a:cs typeface="Roboto"/>
              <a:sym typeface="Roboto"/>
            </a:endParaRPr>
          </a:p>
        </p:txBody>
      </p:sp>
      <p:sp>
        <p:nvSpPr>
          <p:cNvPr id="134" name="Google Shape;134;p11"/>
          <p:cNvSpPr txBox="1"/>
          <p:nvPr/>
        </p:nvSpPr>
        <p:spPr>
          <a:xfrm>
            <a:off x="1005840" y="4114800"/>
            <a:ext cx="278892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500"/>
              <a:buFont typeface="Roboto"/>
              <a:buNone/>
            </a:pPr>
            <a:r>
              <a:rPr lang="en-US" sz="1500" b="1" i="0" u="none" strike="noStrike" cap="none">
                <a:solidFill>
                  <a:schemeClr val="dk1"/>
                </a:solidFill>
                <a:latin typeface="Roboto"/>
                <a:ea typeface="Roboto"/>
                <a:cs typeface="Roboto"/>
                <a:sym typeface="Roboto"/>
              </a:rPr>
              <a:t>Massiivinen tiilirakennus</a:t>
            </a:r>
            <a:endParaRPr sz="1500" b="0" i="0" u="none" strike="noStrike" cap="none">
              <a:solidFill>
                <a:schemeClr val="dk1"/>
              </a:solidFill>
              <a:latin typeface="Roboto"/>
              <a:ea typeface="Roboto"/>
              <a:cs typeface="Roboto"/>
              <a:sym typeface="Roboto"/>
            </a:endParaRPr>
          </a:p>
        </p:txBody>
      </p:sp>
      <p:sp>
        <p:nvSpPr>
          <p:cNvPr id="135" name="Google Shape;135;p11"/>
          <p:cNvSpPr txBox="1"/>
          <p:nvPr/>
        </p:nvSpPr>
        <p:spPr>
          <a:xfrm>
            <a:off x="1005840" y="4572000"/>
            <a:ext cx="2788920" cy="12344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350"/>
              <a:buFont typeface="Roboto"/>
              <a:buNone/>
            </a:pPr>
            <a:r>
              <a:rPr lang="en-US" sz="1350" b="0" i="0" u="none" strike="noStrike" cap="none">
                <a:solidFill>
                  <a:schemeClr val="dk1"/>
                </a:solidFill>
                <a:latin typeface="Roboto"/>
                <a:ea typeface="Roboto"/>
                <a:cs typeface="Roboto"/>
                <a:sym typeface="Roboto"/>
              </a:rPr>
              <a:t>2-kiven täystiilimuurit (n. 60 cm), luonnonkivisokkeli ja puiset kattotuolit.</a:t>
            </a:r>
            <a:endParaRPr sz="1350" b="0" i="0" u="none" strike="noStrike" cap="none">
              <a:solidFill>
                <a:schemeClr val="dk1"/>
              </a:solidFill>
              <a:latin typeface="Roboto"/>
              <a:ea typeface="Roboto"/>
              <a:cs typeface="Roboto"/>
              <a:sym typeface="Roboto"/>
            </a:endParaRPr>
          </a:p>
        </p:txBody>
      </p:sp>
      <p:cxnSp>
        <p:nvCxnSpPr>
          <p:cNvPr id="136" name="Google Shape;136;p11"/>
          <p:cNvCxnSpPr/>
          <p:nvPr/>
        </p:nvCxnSpPr>
        <p:spPr>
          <a:xfrm>
            <a:off x="5709494" y="2732188"/>
            <a:ext cx="371266" cy="559652"/>
          </a:xfrm>
          <a:prstGeom prst="straightConnector1">
            <a:avLst/>
          </a:prstGeom>
          <a:noFill/>
          <a:ln w="9525" cap="flat" cmpd="sng">
            <a:solidFill>
              <a:srgbClr val="77551B"/>
            </a:solidFill>
            <a:prstDash val="solid"/>
            <a:round/>
            <a:headEnd type="none" w="sm" len="sm"/>
            <a:tailEnd type="none" w="sm" len="sm"/>
          </a:ln>
        </p:spPr>
      </p:cxnSp>
      <p:sp>
        <p:nvSpPr>
          <p:cNvPr id="137" name="Google Shape;137;p11"/>
          <p:cNvSpPr/>
          <p:nvPr/>
        </p:nvSpPr>
        <p:spPr>
          <a:xfrm>
            <a:off x="4366260" y="3291840"/>
            <a:ext cx="3429000" cy="2697480"/>
          </a:xfrm>
          <a:prstGeom prst="roundRect">
            <a:avLst>
              <a:gd name="adj" fmla="val 4746"/>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1"/>
          <p:cNvSpPr txBox="1"/>
          <p:nvPr/>
        </p:nvSpPr>
        <p:spPr>
          <a:xfrm>
            <a:off x="4686300" y="3611880"/>
            <a:ext cx="278892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2000"/>
              <a:buFont typeface="Montserrat"/>
              <a:buNone/>
            </a:pPr>
            <a:r>
              <a:rPr lang="en-US" sz="2000" b="1" i="0" u="none" strike="noStrike" cap="none">
                <a:solidFill>
                  <a:schemeClr val="dk2"/>
                </a:solidFill>
                <a:latin typeface="Montserrat"/>
                <a:ea typeface="Montserrat"/>
                <a:cs typeface="Montserrat"/>
                <a:sym typeface="Montserrat"/>
              </a:rPr>
              <a:t>1940-luku</a:t>
            </a:r>
            <a:endParaRPr sz="2000" b="0" i="0" u="none" strike="noStrike" cap="none">
              <a:solidFill>
                <a:schemeClr val="dk1"/>
              </a:solidFill>
              <a:latin typeface="Roboto"/>
              <a:ea typeface="Roboto"/>
              <a:cs typeface="Roboto"/>
              <a:sym typeface="Roboto"/>
            </a:endParaRPr>
          </a:p>
        </p:txBody>
      </p:sp>
      <p:sp>
        <p:nvSpPr>
          <p:cNvPr id="139" name="Google Shape;139;p11"/>
          <p:cNvSpPr txBox="1"/>
          <p:nvPr/>
        </p:nvSpPr>
        <p:spPr>
          <a:xfrm>
            <a:off x="4686300" y="4114800"/>
            <a:ext cx="278892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500"/>
              <a:buFont typeface="Roboto"/>
              <a:buNone/>
            </a:pPr>
            <a:r>
              <a:rPr lang="en-US" sz="1500" b="1" i="0" u="none" strike="noStrike" cap="none">
                <a:solidFill>
                  <a:schemeClr val="dk1"/>
                </a:solidFill>
                <a:latin typeface="Roboto"/>
                <a:ea typeface="Roboto"/>
                <a:cs typeface="Roboto"/>
                <a:sym typeface="Roboto"/>
              </a:rPr>
              <a:t>Sekarunkorakennus</a:t>
            </a:r>
            <a:endParaRPr sz="1500" b="0" i="0" u="none" strike="noStrike" cap="none">
              <a:solidFill>
                <a:schemeClr val="dk1"/>
              </a:solidFill>
              <a:latin typeface="Roboto"/>
              <a:ea typeface="Roboto"/>
              <a:cs typeface="Roboto"/>
              <a:sym typeface="Roboto"/>
            </a:endParaRPr>
          </a:p>
        </p:txBody>
      </p:sp>
      <p:sp>
        <p:nvSpPr>
          <p:cNvPr id="140" name="Google Shape;140;p11"/>
          <p:cNvSpPr txBox="1"/>
          <p:nvPr/>
        </p:nvSpPr>
        <p:spPr>
          <a:xfrm>
            <a:off x="4686300" y="4572000"/>
            <a:ext cx="2788920" cy="12344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350"/>
              <a:buFont typeface="Roboto"/>
              <a:buNone/>
            </a:pPr>
            <a:r>
              <a:rPr lang="en-US" sz="1350" b="0" i="0" u="none" strike="noStrike" cap="none">
                <a:solidFill>
                  <a:schemeClr val="dk1"/>
                </a:solidFill>
                <a:latin typeface="Roboto"/>
                <a:ea typeface="Roboto"/>
                <a:cs typeface="Roboto"/>
                <a:sym typeface="Roboto"/>
              </a:rPr>
              <a:t>1½-kiven reikätiilimuurit (420 mm), keskirungon betonipilarit ja ulokeparvekkeet.</a:t>
            </a:r>
            <a:endParaRPr sz="1350" b="0" i="0" u="none" strike="noStrike" cap="none">
              <a:solidFill>
                <a:schemeClr val="dk1"/>
              </a:solidFill>
              <a:latin typeface="Roboto"/>
              <a:ea typeface="Roboto"/>
              <a:cs typeface="Roboto"/>
              <a:sym typeface="Roboto"/>
            </a:endParaRPr>
          </a:p>
        </p:txBody>
      </p:sp>
      <p:cxnSp>
        <p:nvCxnSpPr>
          <p:cNvPr id="141" name="Google Shape;141;p11"/>
          <p:cNvCxnSpPr/>
          <p:nvPr/>
        </p:nvCxnSpPr>
        <p:spPr>
          <a:xfrm>
            <a:off x="8058912" y="2732188"/>
            <a:ext cx="1702308" cy="559652"/>
          </a:xfrm>
          <a:prstGeom prst="straightConnector1">
            <a:avLst/>
          </a:prstGeom>
          <a:noFill/>
          <a:ln w="9525" cap="flat" cmpd="sng">
            <a:solidFill>
              <a:srgbClr val="77551B"/>
            </a:solidFill>
            <a:prstDash val="solid"/>
            <a:round/>
            <a:headEnd type="none" w="sm" len="sm"/>
            <a:tailEnd type="none" w="sm" len="sm"/>
          </a:ln>
        </p:spPr>
      </p:cxnSp>
      <p:sp>
        <p:nvSpPr>
          <p:cNvPr id="142" name="Google Shape;142;p11"/>
          <p:cNvSpPr/>
          <p:nvPr/>
        </p:nvSpPr>
        <p:spPr>
          <a:xfrm>
            <a:off x="8046720" y="3291840"/>
            <a:ext cx="3429000" cy="2697480"/>
          </a:xfrm>
          <a:prstGeom prst="roundRect">
            <a:avLst>
              <a:gd name="adj" fmla="val 4746"/>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1"/>
          <p:cNvSpPr txBox="1"/>
          <p:nvPr/>
        </p:nvSpPr>
        <p:spPr>
          <a:xfrm>
            <a:off x="8366760" y="3611880"/>
            <a:ext cx="278892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2000"/>
              <a:buFont typeface="Montserrat"/>
              <a:buNone/>
            </a:pPr>
            <a:r>
              <a:rPr lang="en-US" sz="2000" b="1" i="0" u="none" strike="noStrike" cap="none">
                <a:solidFill>
                  <a:schemeClr val="dk2"/>
                </a:solidFill>
                <a:latin typeface="Montserrat"/>
                <a:ea typeface="Montserrat"/>
                <a:cs typeface="Montserrat"/>
                <a:sym typeface="Montserrat"/>
              </a:rPr>
              <a:t>1960–1970-luku</a:t>
            </a:r>
            <a:endParaRPr sz="2000" b="0" i="0" u="none" strike="noStrike" cap="none">
              <a:solidFill>
                <a:schemeClr val="dk1"/>
              </a:solidFill>
              <a:latin typeface="Roboto"/>
              <a:ea typeface="Roboto"/>
              <a:cs typeface="Roboto"/>
              <a:sym typeface="Roboto"/>
            </a:endParaRPr>
          </a:p>
        </p:txBody>
      </p:sp>
      <p:sp>
        <p:nvSpPr>
          <p:cNvPr id="144" name="Google Shape;144;p11"/>
          <p:cNvSpPr txBox="1"/>
          <p:nvPr/>
        </p:nvSpPr>
        <p:spPr>
          <a:xfrm>
            <a:off x="8366760" y="4114800"/>
            <a:ext cx="278892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500"/>
              <a:buFont typeface="Roboto"/>
              <a:buNone/>
            </a:pPr>
            <a:r>
              <a:rPr lang="en-US" sz="1500" b="1" i="0" u="none" strike="noStrike" cap="none">
                <a:solidFill>
                  <a:schemeClr val="dk1"/>
                </a:solidFill>
                <a:latin typeface="Roboto"/>
                <a:ea typeface="Roboto"/>
                <a:cs typeface="Roboto"/>
                <a:sym typeface="Roboto"/>
              </a:rPr>
              <a:t>Täyselementtirunko</a:t>
            </a:r>
            <a:endParaRPr sz="1500" b="0" i="0" u="none" strike="noStrike" cap="none">
              <a:solidFill>
                <a:schemeClr val="dk1"/>
              </a:solidFill>
              <a:latin typeface="Roboto"/>
              <a:ea typeface="Roboto"/>
              <a:cs typeface="Roboto"/>
              <a:sym typeface="Roboto"/>
            </a:endParaRPr>
          </a:p>
        </p:txBody>
      </p:sp>
      <p:sp>
        <p:nvSpPr>
          <p:cNvPr id="145" name="Google Shape;145;p11"/>
          <p:cNvSpPr txBox="1"/>
          <p:nvPr/>
        </p:nvSpPr>
        <p:spPr>
          <a:xfrm>
            <a:off x="8366760" y="4572000"/>
            <a:ext cx="2788920" cy="12344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350"/>
              <a:buFont typeface="Roboto"/>
              <a:buNone/>
            </a:pPr>
            <a:r>
              <a:rPr lang="en-US" sz="1350" b="0" i="0" u="none" strike="noStrike" cap="none">
                <a:solidFill>
                  <a:schemeClr val="dk1"/>
                </a:solidFill>
                <a:latin typeface="Roboto"/>
                <a:ea typeface="Roboto"/>
                <a:cs typeface="Roboto"/>
                <a:sym typeface="Roboto"/>
              </a:rPr>
              <a:t>Betoniset sandwich-elementit, kantavat väli- ja päätyseinät, juotosvaletut saumat.</a:t>
            </a:r>
            <a:endParaRPr sz="1350" b="0" i="0" u="none" strike="noStrike" cap="none">
              <a:solidFill>
                <a:schemeClr val="dk1"/>
              </a:solidFill>
              <a:latin typeface="Roboto"/>
              <a:ea typeface="Roboto"/>
              <a:cs typeface="Roboto"/>
              <a:sym typeface="Roboto"/>
            </a:endParaRPr>
          </a:p>
        </p:txBody>
      </p:sp>
      <p:sp>
        <p:nvSpPr>
          <p:cNvPr id="146" name="Google Shape;146;p11"/>
          <p:cNvSpPr txBox="1">
            <a:spLocks noGrp="1"/>
          </p:cNvSpPr>
          <p:nvPr>
            <p:ph type="sldNum" idx="4294967295"/>
          </p:nvPr>
        </p:nvSpPr>
        <p:spPr>
          <a:xfrm>
            <a:off x="11045952" y="6309360"/>
            <a:ext cx="45720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900" b="0" i="0" u="none" strike="noStrike" cap="none">
                <a:solidFill>
                  <a:srgbClr val="6E6151"/>
                </a:solidFill>
                <a:latin typeface="Roboto"/>
                <a:ea typeface="Roboto"/>
                <a:cs typeface="Roboto"/>
                <a:sym typeface="Roboto"/>
              </a:rPr>
              <a:t>6</a:t>
            </a:fld>
            <a:endParaRPr sz="900" b="0" i="0" u="none" strike="noStrike" cap="none">
              <a:solidFill>
                <a:srgbClr val="6E6151"/>
              </a:solidFill>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12"/>
          <p:cNvSpPr/>
          <p:nvPr/>
        </p:nvSpPr>
        <p:spPr>
          <a:xfrm>
            <a:off x="68580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01   Ongelma</a:t>
            </a:r>
            <a:endParaRPr sz="900" b="0" i="0" u="none" strike="noStrike" cap="none">
              <a:solidFill>
                <a:schemeClr val="dk1"/>
              </a:solidFill>
              <a:latin typeface="Roboto"/>
              <a:ea typeface="Roboto"/>
              <a:cs typeface="Roboto"/>
              <a:sym typeface="Roboto"/>
            </a:endParaRPr>
          </a:p>
        </p:txBody>
      </p:sp>
      <p:sp>
        <p:nvSpPr>
          <p:cNvPr id="153" name="Google Shape;153;p12"/>
          <p:cNvSpPr/>
          <p:nvPr/>
        </p:nvSpPr>
        <p:spPr>
          <a:xfrm>
            <a:off x="2468880" y="365760"/>
            <a:ext cx="1645920" cy="274320"/>
          </a:xfrm>
          <a:prstGeom prst="roundRect">
            <a:avLst>
              <a:gd name="adj" fmla="val 50000"/>
            </a:avLst>
          </a:prstGeom>
          <a:solidFill>
            <a:schemeClr val="dk2"/>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900"/>
              <a:buFont typeface="Montserrat"/>
              <a:buNone/>
            </a:pPr>
            <a:r>
              <a:rPr lang="en-US" sz="900" b="1" i="0" u="none" strike="noStrike" cap="none">
                <a:solidFill>
                  <a:schemeClr val="lt1"/>
                </a:solidFill>
                <a:latin typeface="Montserrat"/>
                <a:ea typeface="Montserrat"/>
                <a:cs typeface="Montserrat"/>
                <a:sym typeface="Montserrat"/>
              </a:rPr>
              <a:t>02   Diagnoosi</a:t>
            </a:r>
            <a:endParaRPr sz="900" b="0" i="0" u="none" strike="noStrike" cap="none">
              <a:solidFill>
                <a:schemeClr val="dk1"/>
              </a:solidFill>
              <a:latin typeface="Roboto"/>
              <a:ea typeface="Roboto"/>
              <a:cs typeface="Roboto"/>
              <a:sym typeface="Roboto"/>
            </a:endParaRPr>
          </a:p>
        </p:txBody>
      </p:sp>
      <p:sp>
        <p:nvSpPr>
          <p:cNvPr id="154" name="Google Shape;154;p12"/>
          <p:cNvSpPr/>
          <p:nvPr/>
        </p:nvSpPr>
        <p:spPr>
          <a:xfrm>
            <a:off x="425196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03   Ratkaisu</a:t>
            </a:r>
            <a:endParaRPr sz="900" b="0" i="0" u="none" strike="noStrike" cap="none">
              <a:solidFill>
                <a:schemeClr val="dk1"/>
              </a:solidFill>
              <a:latin typeface="Roboto"/>
              <a:ea typeface="Roboto"/>
              <a:cs typeface="Roboto"/>
              <a:sym typeface="Roboto"/>
            </a:endParaRPr>
          </a:p>
        </p:txBody>
      </p:sp>
      <p:sp>
        <p:nvSpPr>
          <p:cNvPr id="155" name="Google Shape;155;p12"/>
          <p:cNvSpPr/>
          <p:nvPr/>
        </p:nvSpPr>
        <p:spPr>
          <a:xfrm>
            <a:off x="603504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04   Varmistaminen</a:t>
            </a:r>
            <a:endParaRPr sz="900" b="0" i="0" u="none" strike="noStrike" cap="none">
              <a:solidFill>
                <a:schemeClr val="dk1"/>
              </a:solidFill>
              <a:latin typeface="Roboto"/>
              <a:ea typeface="Roboto"/>
              <a:cs typeface="Roboto"/>
              <a:sym typeface="Roboto"/>
            </a:endParaRPr>
          </a:p>
        </p:txBody>
      </p:sp>
      <p:sp>
        <p:nvSpPr>
          <p:cNvPr id="156" name="Google Shape;156;p12"/>
          <p:cNvSpPr txBox="1">
            <a:spLocks noGrp="1"/>
          </p:cNvSpPr>
          <p:nvPr>
            <p:ph type="title"/>
          </p:nvPr>
        </p:nvSpPr>
        <p:spPr>
          <a:xfrm>
            <a:off x="685800" y="868680"/>
            <a:ext cx="10789920" cy="73152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chemeClr val="dk2"/>
              </a:buClr>
              <a:buSzPts val="3000"/>
              <a:buFont typeface="Montserrat"/>
              <a:buNone/>
            </a:pPr>
            <a:r>
              <a:rPr lang="en-US" sz="3000">
                <a:solidFill>
                  <a:schemeClr val="dk2"/>
                </a:solidFill>
                <a:latin typeface="Montserrat"/>
                <a:ea typeface="Montserrat"/>
                <a:cs typeface="Montserrat"/>
                <a:sym typeface="Montserrat"/>
              </a:rPr>
              <a:t>1910-luku: massiivisen tiilirakennuksen anatomia</a:t>
            </a:r>
            <a:endParaRPr sz="3000"/>
          </a:p>
        </p:txBody>
      </p:sp>
      <p:pic>
        <p:nvPicPr>
          <p:cNvPr id="157" name="Google Shape;157;p12" descr="Aikajana 1900–1990, korostettuna 1910"/>
          <p:cNvPicPr preferRelativeResize="0"/>
          <p:nvPr/>
        </p:nvPicPr>
        <p:blipFill rotWithShape="1">
          <a:blip r:embed="rId3">
            <a:alphaModFix/>
          </a:blip>
          <a:srcRect/>
          <a:stretch/>
        </p:blipFill>
        <p:spPr>
          <a:xfrm>
            <a:off x="685800" y="1645920"/>
            <a:ext cx="10789920" cy="672920"/>
          </a:xfrm>
          <a:prstGeom prst="rect">
            <a:avLst/>
          </a:prstGeom>
          <a:noFill/>
          <a:ln>
            <a:noFill/>
          </a:ln>
        </p:spPr>
      </p:pic>
      <p:sp>
        <p:nvSpPr>
          <p:cNvPr id="158" name="Google Shape;158;p12"/>
          <p:cNvSpPr/>
          <p:nvPr/>
        </p:nvSpPr>
        <p:spPr>
          <a:xfrm>
            <a:off x="2482940" y="1982380"/>
            <a:ext cx="768096" cy="274320"/>
          </a:xfrm>
          <a:prstGeom prst="roundRect">
            <a:avLst>
              <a:gd name="adj" fmla="val 50000"/>
            </a:avLst>
          </a:prstGeom>
          <a:noFill/>
          <a:ln w="1587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9" name="Google Shape;159;p12" descr="1910-luvun rakennuksen ulkokuoren anatomia: perustukset ja kivijalka, ulkoseinät ja välipohjat, erkkerirakenne sekä vesikatto ja räystäät."/>
          <p:cNvPicPr preferRelativeResize="0"/>
          <p:nvPr/>
        </p:nvPicPr>
        <p:blipFill rotWithShape="1">
          <a:blip r:embed="rId4">
            <a:alphaModFix/>
          </a:blip>
          <a:srcRect/>
          <a:stretch/>
        </p:blipFill>
        <p:spPr>
          <a:xfrm>
            <a:off x="932688" y="2514600"/>
            <a:ext cx="10332720" cy="3612625"/>
          </a:xfrm>
          <a:prstGeom prst="rect">
            <a:avLst/>
          </a:prstGeom>
          <a:noFill/>
          <a:ln>
            <a:noFill/>
          </a:ln>
        </p:spPr>
      </p:pic>
      <p:sp>
        <p:nvSpPr>
          <p:cNvPr id="160" name="Google Shape;160;p12"/>
          <p:cNvSpPr txBox="1">
            <a:spLocks noGrp="1"/>
          </p:cNvSpPr>
          <p:nvPr>
            <p:ph type="sldNum" idx="4294967295"/>
          </p:nvPr>
        </p:nvSpPr>
        <p:spPr>
          <a:xfrm>
            <a:off x="11045952" y="6309360"/>
            <a:ext cx="45720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900" b="0" i="0" u="none" strike="noStrike" cap="none">
                <a:solidFill>
                  <a:srgbClr val="6E6151"/>
                </a:solidFill>
                <a:latin typeface="Roboto"/>
                <a:ea typeface="Roboto"/>
                <a:cs typeface="Roboto"/>
                <a:sym typeface="Roboto"/>
              </a:rPr>
              <a:t>7</a:t>
            </a:fld>
            <a:endParaRPr sz="900" b="0" i="0" u="none" strike="noStrike" cap="none">
              <a:solidFill>
                <a:srgbClr val="6E6151"/>
              </a:solidFill>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13"/>
          <p:cNvSpPr/>
          <p:nvPr/>
        </p:nvSpPr>
        <p:spPr>
          <a:xfrm>
            <a:off x="68580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01   Ongelma</a:t>
            </a:r>
            <a:endParaRPr sz="900" b="0" i="0" u="none" strike="noStrike" cap="none">
              <a:solidFill>
                <a:schemeClr val="dk1"/>
              </a:solidFill>
              <a:latin typeface="Roboto"/>
              <a:ea typeface="Roboto"/>
              <a:cs typeface="Roboto"/>
              <a:sym typeface="Roboto"/>
            </a:endParaRPr>
          </a:p>
        </p:txBody>
      </p:sp>
      <p:sp>
        <p:nvSpPr>
          <p:cNvPr id="167" name="Google Shape;167;p13"/>
          <p:cNvSpPr/>
          <p:nvPr/>
        </p:nvSpPr>
        <p:spPr>
          <a:xfrm>
            <a:off x="2468880" y="365760"/>
            <a:ext cx="1645920" cy="274320"/>
          </a:xfrm>
          <a:prstGeom prst="roundRect">
            <a:avLst>
              <a:gd name="adj" fmla="val 50000"/>
            </a:avLst>
          </a:prstGeom>
          <a:solidFill>
            <a:schemeClr val="dk2"/>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900"/>
              <a:buFont typeface="Montserrat"/>
              <a:buNone/>
            </a:pPr>
            <a:r>
              <a:rPr lang="en-US" sz="900" b="1" i="0" u="none" strike="noStrike" cap="none">
                <a:solidFill>
                  <a:schemeClr val="lt1"/>
                </a:solidFill>
                <a:latin typeface="Montserrat"/>
                <a:ea typeface="Montserrat"/>
                <a:cs typeface="Montserrat"/>
                <a:sym typeface="Montserrat"/>
              </a:rPr>
              <a:t>02   Diagnoosi</a:t>
            </a:r>
            <a:endParaRPr sz="900" b="0" i="0" u="none" strike="noStrike" cap="none">
              <a:solidFill>
                <a:schemeClr val="dk1"/>
              </a:solidFill>
              <a:latin typeface="Roboto"/>
              <a:ea typeface="Roboto"/>
              <a:cs typeface="Roboto"/>
              <a:sym typeface="Roboto"/>
            </a:endParaRPr>
          </a:p>
        </p:txBody>
      </p:sp>
      <p:sp>
        <p:nvSpPr>
          <p:cNvPr id="168" name="Google Shape;168;p13"/>
          <p:cNvSpPr/>
          <p:nvPr/>
        </p:nvSpPr>
        <p:spPr>
          <a:xfrm>
            <a:off x="425196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03   Ratkaisu</a:t>
            </a:r>
            <a:endParaRPr sz="900" b="0" i="0" u="none" strike="noStrike" cap="none">
              <a:solidFill>
                <a:schemeClr val="dk1"/>
              </a:solidFill>
              <a:latin typeface="Roboto"/>
              <a:ea typeface="Roboto"/>
              <a:cs typeface="Roboto"/>
              <a:sym typeface="Roboto"/>
            </a:endParaRPr>
          </a:p>
        </p:txBody>
      </p:sp>
      <p:sp>
        <p:nvSpPr>
          <p:cNvPr id="169" name="Google Shape;169;p13"/>
          <p:cNvSpPr/>
          <p:nvPr/>
        </p:nvSpPr>
        <p:spPr>
          <a:xfrm>
            <a:off x="603504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04   Varmistaminen</a:t>
            </a:r>
            <a:endParaRPr sz="900" b="0" i="0" u="none" strike="noStrike" cap="none">
              <a:solidFill>
                <a:schemeClr val="dk1"/>
              </a:solidFill>
              <a:latin typeface="Roboto"/>
              <a:ea typeface="Roboto"/>
              <a:cs typeface="Roboto"/>
              <a:sym typeface="Roboto"/>
            </a:endParaRPr>
          </a:p>
        </p:txBody>
      </p:sp>
      <p:sp>
        <p:nvSpPr>
          <p:cNvPr id="170" name="Google Shape;170;p13"/>
          <p:cNvSpPr txBox="1">
            <a:spLocks noGrp="1"/>
          </p:cNvSpPr>
          <p:nvPr>
            <p:ph type="title"/>
          </p:nvPr>
        </p:nvSpPr>
        <p:spPr>
          <a:xfrm>
            <a:off x="685800" y="868680"/>
            <a:ext cx="10789920" cy="73152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chemeClr val="dk2"/>
              </a:buClr>
              <a:buSzPts val="3000"/>
              <a:buFont typeface="Montserrat"/>
              <a:buNone/>
            </a:pPr>
            <a:r>
              <a:rPr lang="en-US" sz="3000">
                <a:solidFill>
                  <a:schemeClr val="dk2"/>
                </a:solidFill>
                <a:latin typeface="Montserrat"/>
                <a:ea typeface="Montserrat"/>
                <a:cs typeface="Montserrat"/>
                <a:sym typeface="Montserrat"/>
              </a:rPr>
              <a:t>1940-luku: sekarunkorakennuksen anatomia</a:t>
            </a:r>
            <a:endParaRPr sz="3000"/>
          </a:p>
        </p:txBody>
      </p:sp>
      <p:pic>
        <p:nvPicPr>
          <p:cNvPr id="171" name="Google Shape;171;p13" descr="Aikajana 1900–1990, korostettuna 1940"/>
          <p:cNvPicPr preferRelativeResize="0"/>
          <p:nvPr/>
        </p:nvPicPr>
        <p:blipFill rotWithShape="1">
          <a:blip r:embed="rId3">
            <a:alphaModFix/>
          </a:blip>
          <a:srcRect/>
          <a:stretch/>
        </p:blipFill>
        <p:spPr>
          <a:xfrm>
            <a:off x="685800" y="1645920"/>
            <a:ext cx="10789920" cy="672920"/>
          </a:xfrm>
          <a:prstGeom prst="rect">
            <a:avLst/>
          </a:prstGeom>
          <a:noFill/>
          <a:ln>
            <a:noFill/>
          </a:ln>
        </p:spPr>
      </p:pic>
      <p:sp>
        <p:nvSpPr>
          <p:cNvPr id="172" name="Google Shape;172;p13"/>
          <p:cNvSpPr/>
          <p:nvPr/>
        </p:nvSpPr>
        <p:spPr>
          <a:xfrm>
            <a:off x="5325446" y="1982380"/>
            <a:ext cx="768096" cy="274320"/>
          </a:xfrm>
          <a:prstGeom prst="roundRect">
            <a:avLst>
              <a:gd name="adj" fmla="val 50000"/>
            </a:avLst>
          </a:prstGeom>
          <a:noFill/>
          <a:ln w="1587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3" name="Google Shape;173;p13" descr="1940-luvun sekarunkorakennuksen anatomia: kahdenlainen kantava runko, aukkopalkit, alalaattapalkisto, vesikatto ja yläpohja sekä betonirakenteiset parvekkeet."/>
          <p:cNvPicPr preferRelativeResize="0"/>
          <p:nvPr/>
        </p:nvPicPr>
        <p:blipFill rotWithShape="1">
          <a:blip r:embed="rId4">
            <a:alphaModFix/>
          </a:blip>
          <a:srcRect/>
          <a:stretch/>
        </p:blipFill>
        <p:spPr>
          <a:xfrm>
            <a:off x="1911096" y="2514600"/>
            <a:ext cx="8375904" cy="3610945"/>
          </a:xfrm>
          <a:prstGeom prst="rect">
            <a:avLst/>
          </a:prstGeom>
          <a:noFill/>
          <a:ln>
            <a:noFill/>
          </a:ln>
        </p:spPr>
      </p:pic>
      <p:sp>
        <p:nvSpPr>
          <p:cNvPr id="174" name="Google Shape;174;p13"/>
          <p:cNvSpPr txBox="1">
            <a:spLocks noGrp="1"/>
          </p:cNvSpPr>
          <p:nvPr>
            <p:ph type="sldNum" idx="4294967295"/>
          </p:nvPr>
        </p:nvSpPr>
        <p:spPr>
          <a:xfrm>
            <a:off x="11045952" y="6309360"/>
            <a:ext cx="45720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900" b="0" i="0" u="none" strike="noStrike" cap="none">
                <a:solidFill>
                  <a:srgbClr val="6E6151"/>
                </a:solidFill>
                <a:latin typeface="Roboto"/>
                <a:ea typeface="Roboto"/>
                <a:cs typeface="Roboto"/>
                <a:sym typeface="Roboto"/>
              </a:rPr>
              <a:t>8</a:t>
            </a:fld>
            <a:endParaRPr sz="900" b="0" i="0" u="none" strike="noStrike" cap="none">
              <a:solidFill>
                <a:srgbClr val="6E6151"/>
              </a:solidFill>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14"/>
          <p:cNvSpPr/>
          <p:nvPr/>
        </p:nvSpPr>
        <p:spPr>
          <a:xfrm>
            <a:off x="68580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01   Ongelma</a:t>
            </a:r>
            <a:endParaRPr sz="900" b="0" i="0" u="none" strike="noStrike" cap="none">
              <a:solidFill>
                <a:schemeClr val="dk1"/>
              </a:solidFill>
              <a:latin typeface="Roboto"/>
              <a:ea typeface="Roboto"/>
              <a:cs typeface="Roboto"/>
              <a:sym typeface="Roboto"/>
            </a:endParaRPr>
          </a:p>
        </p:txBody>
      </p:sp>
      <p:sp>
        <p:nvSpPr>
          <p:cNvPr id="181" name="Google Shape;181;p14"/>
          <p:cNvSpPr/>
          <p:nvPr/>
        </p:nvSpPr>
        <p:spPr>
          <a:xfrm>
            <a:off x="2468880" y="365760"/>
            <a:ext cx="1645920" cy="274320"/>
          </a:xfrm>
          <a:prstGeom prst="roundRect">
            <a:avLst>
              <a:gd name="adj" fmla="val 50000"/>
            </a:avLst>
          </a:prstGeom>
          <a:solidFill>
            <a:schemeClr val="dk2"/>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900"/>
              <a:buFont typeface="Montserrat"/>
              <a:buNone/>
            </a:pPr>
            <a:r>
              <a:rPr lang="en-US" sz="900" b="1" i="0" u="none" strike="noStrike" cap="none">
                <a:solidFill>
                  <a:schemeClr val="lt1"/>
                </a:solidFill>
                <a:latin typeface="Montserrat"/>
                <a:ea typeface="Montserrat"/>
                <a:cs typeface="Montserrat"/>
                <a:sym typeface="Montserrat"/>
              </a:rPr>
              <a:t>02   Diagnoosi</a:t>
            </a:r>
            <a:endParaRPr sz="900" b="0" i="0" u="none" strike="noStrike" cap="none">
              <a:solidFill>
                <a:schemeClr val="dk1"/>
              </a:solidFill>
              <a:latin typeface="Roboto"/>
              <a:ea typeface="Roboto"/>
              <a:cs typeface="Roboto"/>
              <a:sym typeface="Roboto"/>
            </a:endParaRPr>
          </a:p>
        </p:txBody>
      </p:sp>
      <p:sp>
        <p:nvSpPr>
          <p:cNvPr id="182" name="Google Shape;182;p14"/>
          <p:cNvSpPr/>
          <p:nvPr/>
        </p:nvSpPr>
        <p:spPr>
          <a:xfrm>
            <a:off x="425196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03   Ratkaisu</a:t>
            </a:r>
            <a:endParaRPr sz="900" b="0" i="0" u="none" strike="noStrike" cap="none">
              <a:solidFill>
                <a:schemeClr val="dk1"/>
              </a:solidFill>
              <a:latin typeface="Roboto"/>
              <a:ea typeface="Roboto"/>
              <a:cs typeface="Roboto"/>
              <a:sym typeface="Roboto"/>
            </a:endParaRPr>
          </a:p>
        </p:txBody>
      </p:sp>
      <p:sp>
        <p:nvSpPr>
          <p:cNvPr id="183" name="Google Shape;183;p14"/>
          <p:cNvSpPr/>
          <p:nvPr/>
        </p:nvSpPr>
        <p:spPr>
          <a:xfrm>
            <a:off x="603504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04   Varmistaminen</a:t>
            </a:r>
            <a:endParaRPr sz="900" b="0" i="0" u="none" strike="noStrike" cap="none">
              <a:solidFill>
                <a:schemeClr val="dk1"/>
              </a:solidFill>
              <a:latin typeface="Roboto"/>
              <a:ea typeface="Roboto"/>
              <a:cs typeface="Roboto"/>
              <a:sym typeface="Roboto"/>
            </a:endParaRPr>
          </a:p>
        </p:txBody>
      </p:sp>
      <p:sp>
        <p:nvSpPr>
          <p:cNvPr id="184" name="Google Shape;184;p14"/>
          <p:cNvSpPr txBox="1">
            <a:spLocks noGrp="1"/>
          </p:cNvSpPr>
          <p:nvPr>
            <p:ph type="title"/>
          </p:nvPr>
        </p:nvSpPr>
        <p:spPr>
          <a:xfrm>
            <a:off x="685800" y="868680"/>
            <a:ext cx="10789920" cy="73152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chemeClr val="dk2"/>
              </a:buClr>
              <a:buSzPts val="3000"/>
              <a:buFont typeface="Montserrat"/>
              <a:buNone/>
            </a:pPr>
            <a:r>
              <a:rPr lang="en-US" sz="3000">
                <a:solidFill>
                  <a:schemeClr val="dk2"/>
                </a:solidFill>
                <a:latin typeface="Montserrat"/>
                <a:ea typeface="Montserrat"/>
                <a:cs typeface="Montserrat"/>
                <a:sym typeface="Montserrat"/>
              </a:rPr>
              <a:t>1960–1970-luku: täyselementtirungon anatomia</a:t>
            </a:r>
            <a:endParaRPr sz="3000"/>
          </a:p>
        </p:txBody>
      </p:sp>
      <p:pic>
        <p:nvPicPr>
          <p:cNvPr id="185" name="Google Shape;185;p14" descr="Aikajana 1900–1990, korostettuna 1960–1970"/>
          <p:cNvPicPr preferRelativeResize="0"/>
          <p:nvPr/>
        </p:nvPicPr>
        <p:blipFill rotWithShape="1">
          <a:blip r:embed="rId3">
            <a:alphaModFix/>
          </a:blip>
          <a:srcRect/>
          <a:stretch/>
        </p:blipFill>
        <p:spPr>
          <a:xfrm>
            <a:off x="685800" y="1645920"/>
            <a:ext cx="10789920" cy="672920"/>
          </a:xfrm>
          <a:prstGeom prst="rect">
            <a:avLst/>
          </a:prstGeom>
          <a:noFill/>
          <a:ln>
            <a:noFill/>
          </a:ln>
        </p:spPr>
      </p:pic>
      <p:sp>
        <p:nvSpPr>
          <p:cNvPr id="186" name="Google Shape;186;p14"/>
          <p:cNvSpPr/>
          <p:nvPr/>
        </p:nvSpPr>
        <p:spPr>
          <a:xfrm>
            <a:off x="7204980" y="1982380"/>
            <a:ext cx="1707863" cy="274320"/>
          </a:xfrm>
          <a:prstGeom prst="roundRect">
            <a:avLst>
              <a:gd name="adj" fmla="val 50000"/>
            </a:avLst>
          </a:prstGeom>
          <a:noFill/>
          <a:ln w="1587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7" name="Google Shape;187;p14" descr="1960–1970-luvun täyselementtirungon ulkokuoren anatomia: räystäsdetalji, parvekeliitos, täyselementtirakenne, kantava päätyseinä ja ei-kantava ulkoseinä."/>
          <p:cNvPicPr preferRelativeResize="0"/>
          <p:nvPr/>
        </p:nvPicPr>
        <p:blipFill rotWithShape="1">
          <a:blip r:embed="rId4">
            <a:alphaModFix/>
          </a:blip>
          <a:srcRect/>
          <a:stretch/>
        </p:blipFill>
        <p:spPr>
          <a:xfrm>
            <a:off x="685800" y="2514600"/>
            <a:ext cx="5121322" cy="3611880"/>
          </a:xfrm>
          <a:prstGeom prst="rect">
            <a:avLst/>
          </a:prstGeom>
          <a:noFill/>
          <a:ln>
            <a:noFill/>
          </a:ln>
        </p:spPr>
      </p:pic>
      <p:sp>
        <p:nvSpPr>
          <p:cNvPr id="188" name="Google Shape;188;p14"/>
          <p:cNvSpPr/>
          <p:nvPr/>
        </p:nvSpPr>
        <p:spPr>
          <a:xfrm>
            <a:off x="6172200" y="2514600"/>
            <a:ext cx="5303520" cy="1097280"/>
          </a:xfrm>
          <a:prstGeom prst="roundRect">
            <a:avLst>
              <a:gd name="adj" fmla="val 11667"/>
            </a:avLst>
          </a:prstGeom>
          <a:solidFill>
            <a:schemeClr val="lt2">
              <a:alpha val="30196"/>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4"/>
          <p:cNvSpPr txBox="1"/>
          <p:nvPr/>
        </p:nvSpPr>
        <p:spPr>
          <a:xfrm>
            <a:off x="6446520" y="2514600"/>
            <a:ext cx="1645920" cy="10972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2"/>
              </a:buClr>
              <a:buSzPts val="2400"/>
              <a:buFont typeface="Montserrat"/>
              <a:buNone/>
            </a:pPr>
            <a:r>
              <a:rPr lang="en-US" sz="2400" b="1" i="0" u="none" strike="noStrike" cap="none">
                <a:solidFill>
                  <a:schemeClr val="dk2"/>
                </a:solidFill>
                <a:latin typeface="Montserrat"/>
                <a:ea typeface="Montserrat"/>
                <a:cs typeface="Montserrat"/>
                <a:sym typeface="Montserrat"/>
              </a:rPr>
              <a:t>310 mm</a:t>
            </a:r>
            <a:endParaRPr sz="2400" b="0" i="0" u="none" strike="noStrike" cap="none">
              <a:solidFill>
                <a:schemeClr val="dk1"/>
              </a:solidFill>
              <a:latin typeface="Roboto"/>
              <a:ea typeface="Roboto"/>
              <a:cs typeface="Roboto"/>
              <a:sym typeface="Roboto"/>
            </a:endParaRPr>
          </a:p>
        </p:txBody>
      </p:sp>
      <p:sp>
        <p:nvSpPr>
          <p:cNvPr id="190" name="Google Shape;190;p14"/>
          <p:cNvSpPr txBox="1"/>
          <p:nvPr/>
        </p:nvSpPr>
        <p:spPr>
          <a:xfrm>
            <a:off x="8183880" y="2660904"/>
            <a:ext cx="3108960" cy="3200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400"/>
              <a:buFont typeface="Roboto"/>
              <a:buNone/>
            </a:pPr>
            <a:r>
              <a:rPr lang="en-US" sz="1400" b="1" i="0" u="none" strike="noStrike" cap="none">
                <a:solidFill>
                  <a:schemeClr val="dk1"/>
                </a:solidFill>
                <a:latin typeface="Roboto"/>
                <a:ea typeface="Roboto"/>
                <a:cs typeface="Roboto"/>
                <a:sym typeface="Roboto"/>
              </a:rPr>
              <a:t>Kantava päätyseinä</a:t>
            </a:r>
            <a:endParaRPr sz="1400" b="0" i="0" u="none" strike="noStrike" cap="none">
              <a:solidFill>
                <a:schemeClr val="dk1"/>
              </a:solidFill>
              <a:latin typeface="Roboto"/>
              <a:ea typeface="Roboto"/>
              <a:cs typeface="Roboto"/>
              <a:sym typeface="Roboto"/>
            </a:endParaRPr>
          </a:p>
        </p:txBody>
      </p:sp>
      <p:sp>
        <p:nvSpPr>
          <p:cNvPr id="191" name="Google Shape;191;p14"/>
          <p:cNvSpPr txBox="1"/>
          <p:nvPr/>
        </p:nvSpPr>
        <p:spPr>
          <a:xfrm>
            <a:off x="8183880" y="2971800"/>
            <a:ext cx="3108960" cy="56692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3"/>
              </a:buClr>
              <a:buSzPts val="1200"/>
              <a:buFont typeface="Roboto"/>
              <a:buNone/>
            </a:pPr>
            <a:r>
              <a:rPr lang="en-US" sz="1200" b="0" i="0" u="none" strike="noStrike" cap="none">
                <a:solidFill>
                  <a:schemeClr val="accent3"/>
                </a:solidFill>
                <a:latin typeface="Roboto"/>
                <a:ea typeface="Roboto"/>
                <a:cs typeface="Roboto"/>
                <a:sym typeface="Roboto"/>
              </a:rPr>
              <a:t>60 mm betoniulkokuori, 90 mm eriste, 160 mm kantava sisäkuori</a:t>
            </a:r>
            <a:endParaRPr sz="1200" b="0" i="0" u="none" strike="noStrike" cap="none">
              <a:solidFill>
                <a:schemeClr val="dk1"/>
              </a:solidFill>
              <a:latin typeface="Roboto"/>
              <a:ea typeface="Roboto"/>
              <a:cs typeface="Roboto"/>
              <a:sym typeface="Roboto"/>
            </a:endParaRPr>
          </a:p>
        </p:txBody>
      </p:sp>
      <p:sp>
        <p:nvSpPr>
          <p:cNvPr id="192" name="Google Shape;192;p14"/>
          <p:cNvSpPr/>
          <p:nvPr/>
        </p:nvSpPr>
        <p:spPr>
          <a:xfrm>
            <a:off x="6172200" y="3767328"/>
            <a:ext cx="5303520" cy="1097280"/>
          </a:xfrm>
          <a:prstGeom prst="roundRect">
            <a:avLst>
              <a:gd name="adj" fmla="val 11667"/>
            </a:avLst>
          </a:prstGeom>
          <a:solidFill>
            <a:schemeClr val="lt2">
              <a:alpha val="30196"/>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4"/>
          <p:cNvSpPr txBox="1"/>
          <p:nvPr/>
        </p:nvSpPr>
        <p:spPr>
          <a:xfrm>
            <a:off x="6446520" y="3767328"/>
            <a:ext cx="1645920" cy="10972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2"/>
              </a:buClr>
              <a:buSzPts val="2400"/>
              <a:buFont typeface="Montserrat"/>
              <a:buNone/>
            </a:pPr>
            <a:r>
              <a:rPr lang="en-US" sz="2400" b="1" i="0" u="none" strike="noStrike" cap="none">
                <a:solidFill>
                  <a:schemeClr val="dk2"/>
                </a:solidFill>
                <a:latin typeface="Montserrat"/>
                <a:ea typeface="Montserrat"/>
                <a:cs typeface="Montserrat"/>
                <a:sym typeface="Montserrat"/>
              </a:rPr>
              <a:t>220 mm</a:t>
            </a:r>
            <a:endParaRPr sz="2400" b="0" i="0" u="none" strike="noStrike" cap="none">
              <a:solidFill>
                <a:schemeClr val="dk1"/>
              </a:solidFill>
              <a:latin typeface="Roboto"/>
              <a:ea typeface="Roboto"/>
              <a:cs typeface="Roboto"/>
              <a:sym typeface="Roboto"/>
            </a:endParaRPr>
          </a:p>
        </p:txBody>
      </p:sp>
      <p:sp>
        <p:nvSpPr>
          <p:cNvPr id="194" name="Google Shape;194;p14"/>
          <p:cNvSpPr txBox="1"/>
          <p:nvPr/>
        </p:nvSpPr>
        <p:spPr>
          <a:xfrm>
            <a:off x="8183880" y="3913632"/>
            <a:ext cx="3108960" cy="3200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400"/>
              <a:buFont typeface="Roboto"/>
              <a:buNone/>
            </a:pPr>
            <a:r>
              <a:rPr lang="en-US" sz="1400" b="1" i="0" u="none" strike="noStrike" cap="none">
                <a:solidFill>
                  <a:schemeClr val="dk1"/>
                </a:solidFill>
                <a:latin typeface="Roboto"/>
                <a:ea typeface="Roboto"/>
                <a:cs typeface="Roboto"/>
                <a:sym typeface="Roboto"/>
              </a:rPr>
              <a:t>Ei-kantava ulkoseinä</a:t>
            </a:r>
            <a:endParaRPr sz="1400" b="0" i="0" u="none" strike="noStrike" cap="none">
              <a:solidFill>
                <a:schemeClr val="dk1"/>
              </a:solidFill>
              <a:latin typeface="Roboto"/>
              <a:ea typeface="Roboto"/>
              <a:cs typeface="Roboto"/>
              <a:sym typeface="Roboto"/>
            </a:endParaRPr>
          </a:p>
        </p:txBody>
      </p:sp>
      <p:sp>
        <p:nvSpPr>
          <p:cNvPr id="195" name="Google Shape;195;p14"/>
          <p:cNvSpPr txBox="1"/>
          <p:nvPr/>
        </p:nvSpPr>
        <p:spPr>
          <a:xfrm>
            <a:off x="8183880" y="4224528"/>
            <a:ext cx="3108960" cy="56692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3"/>
              </a:buClr>
              <a:buSzPts val="1200"/>
              <a:buFont typeface="Roboto"/>
              <a:buNone/>
            </a:pPr>
            <a:r>
              <a:rPr lang="en-US" sz="1200" b="0" i="0" u="none" strike="noStrike" cap="none">
                <a:solidFill>
                  <a:schemeClr val="accent3"/>
                </a:solidFill>
                <a:latin typeface="Roboto"/>
                <a:ea typeface="Roboto"/>
                <a:cs typeface="Roboto"/>
                <a:sym typeface="Roboto"/>
              </a:rPr>
              <a:t>Sandwich-rakenne 50 + 90 + 80 mm, ohuempi sisäkuori</a:t>
            </a:r>
            <a:endParaRPr sz="1200" b="0" i="0" u="none" strike="noStrike" cap="none">
              <a:solidFill>
                <a:schemeClr val="dk1"/>
              </a:solidFill>
              <a:latin typeface="Roboto"/>
              <a:ea typeface="Roboto"/>
              <a:cs typeface="Roboto"/>
              <a:sym typeface="Roboto"/>
            </a:endParaRPr>
          </a:p>
        </p:txBody>
      </p:sp>
      <p:sp>
        <p:nvSpPr>
          <p:cNvPr id="196" name="Google Shape;196;p14"/>
          <p:cNvSpPr/>
          <p:nvPr/>
        </p:nvSpPr>
        <p:spPr>
          <a:xfrm>
            <a:off x="6172200" y="5020056"/>
            <a:ext cx="5303520" cy="1097280"/>
          </a:xfrm>
          <a:prstGeom prst="roundRect">
            <a:avLst>
              <a:gd name="adj" fmla="val 11667"/>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4"/>
          <p:cNvSpPr txBox="1"/>
          <p:nvPr/>
        </p:nvSpPr>
        <p:spPr>
          <a:xfrm>
            <a:off x="6446520" y="5020056"/>
            <a:ext cx="1645920" cy="10972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2"/>
              </a:buClr>
              <a:buSzPts val="2400"/>
              <a:buFont typeface="Montserrat"/>
              <a:buNone/>
            </a:pPr>
            <a:r>
              <a:rPr lang="en-US" sz="2400" b="1" i="0" u="none" strike="noStrike" cap="none">
                <a:solidFill>
                  <a:schemeClr val="dk2"/>
                </a:solidFill>
                <a:latin typeface="Montserrat"/>
                <a:ea typeface="Montserrat"/>
                <a:cs typeface="Montserrat"/>
                <a:sym typeface="Montserrat"/>
              </a:rPr>
              <a:t>Saumat</a:t>
            </a:r>
            <a:endParaRPr sz="2400" b="0" i="0" u="none" strike="noStrike" cap="none">
              <a:solidFill>
                <a:schemeClr val="dk1"/>
              </a:solidFill>
              <a:latin typeface="Roboto"/>
              <a:ea typeface="Roboto"/>
              <a:cs typeface="Roboto"/>
              <a:sym typeface="Roboto"/>
            </a:endParaRPr>
          </a:p>
        </p:txBody>
      </p:sp>
      <p:sp>
        <p:nvSpPr>
          <p:cNvPr id="198" name="Google Shape;198;p14"/>
          <p:cNvSpPr txBox="1"/>
          <p:nvPr/>
        </p:nvSpPr>
        <p:spPr>
          <a:xfrm>
            <a:off x="8183880" y="5166360"/>
            <a:ext cx="3108960" cy="3200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400"/>
              <a:buFont typeface="Roboto"/>
              <a:buNone/>
            </a:pPr>
            <a:r>
              <a:rPr lang="en-US" sz="1400" b="1" i="0" u="none" strike="noStrike" cap="none">
                <a:solidFill>
                  <a:schemeClr val="dk1"/>
                </a:solidFill>
                <a:latin typeface="Roboto"/>
                <a:ea typeface="Roboto"/>
                <a:cs typeface="Roboto"/>
                <a:sym typeface="Roboto"/>
              </a:rPr>
              <a:t>Juotosvalu</a:t>
            </a:r>
            <a:endParaRPr sz="1400" b="0" i="0" u="none" strike="noStrike" cap="none">
              <a:solidFill>
                <a:schemeClr val="dk1"/>
              </a:solidFill>
              <a:latin typeface="Roboto"/>
              <a:ea typeface="Roboto"/>
              <a:cs typeface="Roboto"/>
              <a:sym typeface="Roboto"/>
            </a:endParaRPr>
          </a:p>
        </p:txBody>
      </p:sp>
      <p:sp>
        <p:nvSpPr>
          <p:cNvPr id="199" name="Google Shape;199;p14"/>
          <p:cNvSpPr txBox="1"/>
          <p:nvPr/>
        </p:nvSpPr>
        <p:spPr>
          <a:xfrm>
            <a:off x="8183880" y="5477256"/>
            <a:ext cx="3108960" cy="56692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3"/>
              </a:buClr>
              <a:buSzPts val="1200"/>
              <a:buFont typeface="Roboto"/>
              <a:buNone/>
            </a:pPr>
            <a:r>
              <a:rPr lang="en-US" sz="1200" b="0" i="0" u="none" strike="noStrike" cap="none">
                <a:solidFill>
                  <a:schemeClr val="accent3"/>
                </a:solidFill>
                <a:latin typeface="Roboto"/>
                <a:ea typeface="Roboto"/>
                <a:cs typeface="Roboto"/>
                <a:sym typeface="Roboto"/>
              </a:rPr>
              <a:t>Kirjahyllyrunko: kuormat siirtyvät elementtien välisissä saumoissa</a:t>
            </a:r>
            <a:endParaRPr sz="1200" b="0" i="0" u="none" strike="noStrike" cap="none">
              <a:solidFill>
                <a:schemeClr val="dk1"/>
              </a:solidFill>
              <a:latin typeface="Roboto"/>
              <a:ea typeface="Roboto"/>
              <a:cs typeface="Roboto"/>
              <a:sym typeface="Roboto"/>
            </a:endParaRPr>
          </a:p>
        </p:txBody>
      </p:sp>
      <p:sp>
        <p:nvSpPr>
          <p:cNvPr id="200" name="Google Shape;200;p14"/>
          <p:cNvSpPr txBox="1">
            <a:spLocks noGrp="1"/>
          </p:cNvSpPr>
          <p:nvPr>
            <p:ph type="sldNum" idx="4294967295"/>
          </p:nvPr>
        </p:nvSpPr>
        <p:spPr>
          <a:xfrm>
            <a:off x="11045952" y="6309360"/>
            <a:ext cx="45720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900" b="0" i="0" u="none" strike="noStrike" cap="none">
                <a:solidFill>
                  <a:srgbClr val="6E6151"/>
                </a:solidFill>
                <a:latin typeface="Roboto"/>
                <a:ea typeface="Roboto"/>
                <a:cs typeface="Roboto"/>
                <a:sym typeface="Roboto"/>
              </a:rPr>
              <a:t>9</a:t>
            </a:fld>
            <a:endParaRPr sz="900" b="0" i="0" u="none" strike="noStrike" cap="none">
              <a:solidFill>
                <a:srgbClr val="6E6151"/>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15"/>
          <p:cNvSpPr/>
          <p:nvPr/>
        </p:nvSpPr>
        <p:spPr>
          <a:xfrm>
            <a:off x="68580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01   Ongelma</a:t>
            </a:r>
            <a:endParaRPr sz="900" b="0" i="0" u="none" strike="noStrike" cap="none">
              <a:solidFill>
                <a:schemeClr val="dk1"/>
              </a:solidFill>
              <a:latin typeface="Roboto"/>
              <a:ea typeface="Roboto"/>
              <a:cs typeface="Roboto"/>
              <a:sym typeface="Roboto"/>
            </a:endParaRPr>
          </a:p>
        </p:txBody>
      </p:sp>
      <p:sp>
        <p:nvSpPr>
          <p:cNvPr id="207" name="Google Shape;207;p15"/>
          <p:cNvSpPr/>
          <p:nvPr/>
        </p:nvSpPr>
        <p:spPr>
          <a:xfrm>
            <a:off x="2468880" y="365760"/>
            <a:ext cx="1645920" cy="274320"/>
          </a:xfrm>
          <a:prstGeom prst="roundRect">
            <a:avLst>
              <a:gd name="adj" fmla="val 50000"/>
            </a:avLst>
          </a:prstGeom>
          <a:solidFill>
            <a:schemeClr val="dk2"/>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900"/>
              <a:buFont typeface="Montserrat"/>
              <a:buNone/>
            </a:pPr>
            <a:r>
              <a:rPr lang="en-US" sz="900" b="1" i="0" u="none" strike="noStrike" cap="none">
                <a:solidFill>
                  <a:schemeClr val="lt1"/>
                </a:solidFill>
                <a:latin typeface="Montserrat"/>
                <a:ea typeface="Montserrat"/>
                <a:cs typeface="Montserrat"/>
                <a:sym typeface="Montserrat"/>
              </a:rPr>
              <a:t>02   Diagnoosi</a:t>
            </a:r>
            <a:endParaRPr sz="900" b="0" i="0" u="none" strike="noStrike" cap="none">
              <a:solidFill>
                <a:schemeClr val="dk1"/>
              </a:solidFill>
              <a:latin typeface="Roboto"/>
              <a:ea typeface="Roboto"/>
              <a:cs typeface="Roboto"/>
              <a:sym typeface="Roboto"/>
            </a:endParaRPr>
          </a:p>
        </p:txBody>
      </p:sp>
      <p:sp>
        <p:nvSpPr>
          <p:cNvPr id="208" name="Google Shape;208;p15"/>
          <p:cNvSpPr/>
          <p:nvPr/>
        </p:nvSpPr>
        <p:spPr>
          <a:xfrm>
            <a:off x="425196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03   Ratkaisu</a:t>
            </a:r>
            <a:endParaRPr sz="900" b="0" i="0" u="none" strike="noStrike" cap="none">
              <a:solidFill>
                <a:schemeClr val="dk1"/>
              </a:solidFill>
              <a:latin typeface="Roboto"/>
              <a:ea typeface="Roboto"/>
              <a:cs typeface="Roboto"/>
              <a:sym typeface="Roboto"/>
            </a:endParaRPr>
          </a:p>
        </p:txBody>
      </p:sp>
      <p:sp>
        <p:nvSpPr>
          <p:cNvPr id="209" name="Google Shape;209;p15"/>
          <p:cNvSpPr/>
          <p:nvPr/>
        </p:nvSpPr>
        <p:spPr>
          <a:xfrm>
            <a:off x="603504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04   Varmistaminen</a:t>
            </a:r>
            <a:endParaRPr sz="900" b="0" i="0" u="none" strike="noStrike" cap="none">
              <a:solidFill>
                <a:schemeClr val="dk1"/>
              </a:solidFill>
              <a:latin typeface="Roboto"/>
              <a:ea typeface="Roboto"/>
              <a:cs typeface="Roboto"/>
              <a:sym typeface="Roboto"/>
            </a:endParaRPr>
          </a:p>
        </p:txBody>
      </p:sp>
      <p:sp>
        <p:nvSpPr>
          <p:cNvPr id="210" name="Google Shape;210;p15"/>
          <p:cNvSpPr txBox="1">
            <a:spLocks noGrp="1"/>
          </p:cNvSpPr>
          <p:nvPr>
            <p:ph type="title"/>
          </p:nvPr>
        </p:nvSpPr>
        <p:spPr>
          <a:xfrm>
            <a:off x="685800" y="868680"/>
            <a:ext cx="10789920" cy="73152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chemeClr val="dk2"/>
              </a:buClr>
              <a:buSzPts val="3000"/>
              <a:buFont typeface="Montserrat"/>
              <a:buNone/>
            </a:pPr>
            <a:r>
              <a:rPr lang="en-US" sz="3000">
                <a:solidFill>
                  <a:schemeClr val="dk2"/>
                </a:solidFill>
                <a:latin typeface="Montserrat"/>
                <a:ea typeface="Montserrat"/>
                <a:cs typeface="Montserrat"/>
                <a:sym typeface="Montserrat"/>
              </a:rPr>
              <a:t>Puhuuko rakennuksesi sinulle?</a:t>
            </a:r>
            <a:endParaRPr sz="3000"/>
          </a:p>
        </p:txBody>
      </p:sp>
      <p:sp>
        <p:nvSpPr>
          <p:cNvPr id="211" name="Google Shape;211;p15"/>
          <p:cNvSpPr txBox="1"/>
          <p:nvPr/>
        </p:nvSpPr>
        <p:spPr>
          <a:xfrm>
            <a:off x="685800" y="1572768"/>
            <a:ext cx="10058400" cy="3200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3"/>
              </a:buClr>
              <a:buSzPts val="1500"/>
              <a:buFont typeface="Roboto"/>
              <a:buNone/>
            </a:pPr>
            <a:r>
              <a:rPr lang="en-US" sz="1500" b="0" i="1" u="none" strike="noStrike" cap="none">
                <a:solidFill>
                  <a:schemeClr val="accent3"/>
                </a:solidFill>
                <a:latin typeface="Roboto"/>
                <a:ea typeface="Roboto"/>
                <a:cs typeface="Roboto"/>
                <a:sym typeface="Roboto"/>
              </a:rPr>
              <a:t>Opi lukemaan julkisivun kieltä – neljä varoitusmerkkiä</a:t>
            </a:r>
            <a:endParaRPr sz="1500" b="0" i="0" u="none" strike="noStrike" cap="none">
              <a:solidFill>
                <a:schemeClr val="dk1"/>
              </a:solidFill>
              <a:latin typeface="Roboto"/>
              <a:ea typeface="Roboto"/>
              <a:cs typeface="Roboto"/>
              <a:sym typeface="Roboto"/>
            </a:endParaRPr>
          </a:p>
        </p:txBody>
      </p:sp>
      <p:sp>
        <p:nvSpPr>
          <p:cNvPr id="212" name="Google Shape;212;p15"/>
          <p:cNvSpPr/>
          <p:nvPr/>
        </p:nvSpPr>
        <p:spPr>
          <a:xfrm>
            <a:off x="685800" y="2148840"/>
            <a:ext cx="5303520" cy="1783080"/>
          </a:xfrm>
          <a:prstGeom prst="roundRect">
            <a:avLst>
              <a:gd name="adj" fmla="val 7179"/>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5"/>
          <p:cNvSpPr/>
          <p:nvPr/>
        </p:nvSpPr>
        <p:spPr>
          <a:xfrm>
            <a:off x="1051560" y="2514600"/>
            <a:ext cx="777240" cy="777240"/>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4" name="Google Shape;214;p15" descr="Härmä ja valumat"/>
          <p:cNvPicPr preferRelativeResize="0"/>
          <p:nvPr/>
        </p:nvPicPr>
        <p:blipFill rotWithShape="1">
          <a:blip r:embed="rId3">
            <a:alphaModFix/>
          </a:blip>
          <a:srcRect/>
          <a:stretch/>
        </p:blipFill>
        <p:spPr>
          <a:xfrm>
            <a:off x="1245870" y="2708910"/>
            <a:ext cx="388620" cy="388620"/>
          </a:xfrm>
          <a:prstGeom prst="rect">
            <a:avLst/>
          </a:prstGeom>
          <a:noFill/>
          <a:ln>
            <a:noFill/>
          </a:ln>
        </p:spPr>
      </p:pic>
      <p:sp>
        <p:nvSpPr>
          <p:cNvPr id="215" name="Google Shape;215;p15"/>
          <p:cNvSpPr txBox="1"/>
          <p:nvPr/>
        </p:nvSpPr>
        <p:spPr>
          <a:xfrm>
            <a:off x="2103120" y="2468880"/>
            <a:ext cx="361188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1700"/>
              <a:buFont typeface="Montserrat"/>
              <a:buNone/>
            </a:pPr>
            <a:r>
              <a:rPr lang="en-US" sz="1700" b="1" i="0" u="none" strike="noStrike" cap="none">
                <a:solidFill>
                  <a:schemeClr val="dk2"/>
                </a:solidFill>
                <a:latin typeface="Montserrat"/>
                <a:ea typeface="Montserrat"/>
                <a:cs typeface="Montserrat"/>
                <a:sym typeface="Montserrat"/>
              </a:rPr>
              <a:t>Härmä ja valumat</a:t>
            </a:r>
            <a:endParaRPr sz="1700" b="0" i="0" u="none" strike="noStrike" cap="none">
              <a:solidFill>
                <a:schemeClr val="dk1"/>
              </a:solidFill>
              <a:latin typeface="Roboto"/>
              <a:ea typeface="Roboto"/>
              <a:cs typeface="Roboto"/>
              <a:sym typeface="Roboto"/>
            </a:endParaRPr>
          </a:p>
        </p:txBody>
      </p:sp>
      <p:sp>
        <p:nvSpPr>
          <p:cNvPr id="216" name="Google Shape;216;p15"/>
          <p:cNvSpPr txBox="1"/>
          <p:nvPr/>
        </p:nvSpPr>
        <p:spPr>
          <a:xfrm>
            <a:off x="2103120" y="2898648"/>
            <a:ext cx="3611880" cy="8686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400"/>
              <a:buFont typeface="Roboto"/>
              <a:buNone/>
            </a:pPr>
            <a:r>
              <a:rPr lang="en-US" sz="1400" b="0" i="0" u="none" strike="noStrike" cap="none">
                <a:solidFill>
                  <a:schemeClr val="dk1"/>
                </a:solidFill>
                <a:latin typeface="Roboto"/>
                <a:ea typeface="Roboto"/>
                <a:cs typeface="Roboto"/>
                <a:sym typeface="Roboto"/>
              </a:rPr>
              <a:t>Vaaleat suolakerrostumat: vesi kulkee rakenteen läpi. Tummat läikät: kosteus seisoo.</a:t>
            </a:r>
            <a:endParaRPr sz="1400" b="0" i="0" u="none" strike="noStrike" cap="none">
              <a:solidFill>
                <a:schemeClr val="dk1"/>
              </a:solidFill>
              <a:latin typeface="Roboto"/>
              <a:ea typeface="Roboto"/>
              <a:cs typeface="Roboto"/>
              <a:sym typeface="Roboto"/>
            </a:endParaRPr>
          </a:p>
        </p:txBody>
      </p:sp>
      <p:sp>
        <p:nvSpPr>
          <p:cNvPr id="217" name="Google Shape;217;p15"/>
          <p:cNvSpPr/>
          <p:nvPr/>
        </p:nvSpPr>
        <p:spPr>
          <a:xfrm>
            <a:off x="6172200" y="2148840"/>
            <a:ext cx="5303520" cy="1783080"/>
          </a:xfrm>
          <a:prstGeom prst="roundRect">
            <a:avLst>
              <a:gd name="adj" fmla="val 7179"/>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5"/>
          <p:cNvSpPr/>
          <p:nvPr/>
        </p:nvSpPr>
        <p:spPr>
          <a:xfrm>
            <a:off x="6537960" y="2514600"/>
            <a:ext cx="777240" cy="777240"/>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9" name="Google Shape;219;p15" descr="Hiusmurtumat"/>
          <p:cNvPicPr preferRelativeResize="0"/>
          <p:nvPr/>
        </p:nvPicPr>
        <p:blipFill rotWithShape="1">
          <a:blip r:embed="rId4">
            <a:alphaModFix/>
          </a:blip>
          <a:srcRect/>
          <a:stretch/>
        </p:blipFill>
        <p:spPr>
          <a:xfrm>
            <a:off x="6732270" y="2708910"/>
            <a:ext cx="388620" cy="388620"/>
          </a:xfrm>
          <a:prstGeom prst="rect">
            <a:avLst/>
          </a:prstGeom>
          <a:noFill/>
          <a:ln>
            <a:noFill/>
          </a:ln>
        </p:spPr>
      </p:pic>
      <p:sp>
        <p:nvSpPr>
          <p:cNvPr id="220" name="Google Shape;220;p15"/>
          <p:cNvSpPr txBox="1"/>
          <p:nvPr/>
        </p:nvSpPr>
        <p:spPr>
          <a:xfrm>
            <a:off x="7589520" y="2468880"/>
            <a:ext cx="361188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1700"/>
              <a:buFont typeface="Montserrat"/>
              <a:buNone/>
            </a:pPr>
            <a:r>
              <a:rPr lang="en-US" sz="1700" b="1" i="0" u="none" strike="noStrike" cap="none">
                <a:solidFill>
                  <a:schemeClr val="dk2"/>
                </a:solidFill>
                <a:latin typeface="Montserrat"/>
                <a:ea typeface="Montserrat"/>
                <a:cs typeface="Montserrat"/>
                <a:sym typeface="Montserrat"/>
              </a:rPr>
              <a:t>Hiusmurtumat</a:t>
            </a:r>
            <a:endParaRPr sz="1700" b="0" i="0" u="none" strike="noStrike" cap="none">
              <a:solidFill>
                <a:schemeClr val="dk1"/>
              </a:solidFill>
              <a:latin typeface="Roboto"/>
              <a:ea typeface="Roboto"/>
              <a:cs typeface="Roboto"/>
              <a:sym typeface="Roboto"/>
            </a:endParaRPr>
          </a:p>
        </p:txBody>
      </p:sp>
      <p:sp>
        <p:nvSpPr>
          <p:cNvPr id="221" name="Google Shape;221;p15"/>
          <p:cNvSpPr txBox="1"/>
          <p:nvPr/>
        </p:nvSpPr>
        <p:spPr>
          <a:xfrm>
            <a:off x="7589520" y="2898648"/>
            <a:ext cx="3611880" cy="8686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400"/>
              <a:buFont typeface="Roboto"/>
              <a:buNone/>
            </a:pPr>
            <a:r>
              <a:rPr lang="en-US" sz="1400" b="0" i="0" u="none" strike="noStrike" cap="none">
                <a:solidFill>
                  <a:schemeClr val="dk1"/>
                </a:solidFill>
                <a:latin typeface="Roboto"/>
                <a:ea typeface="Roboto"/>
                <a:cs typeface="Roboto"/>
                <a:sym typeface="Roboto"/>
              </a:rPr>
              <a:t>Toimivat imupaperina. Jäätyvä vesi laajenee 9 % – murtuma kasvaa ja rapauttaa.</a:t>
            </a:r>
            <a:endParaRPr sz="1400" b="0" i="0" u="none" strike="noStrike" cap="none">
              <a:solidFill>
                <a:schemeClr val="dk1"/>
              </a:solidFill>
              <a:latin typeface="Roboto"/>
              <a:ea typeface="Roboto"/>
              <a:cs typeface="Roboto"/>
              <a:sym typeface="Roboto"/>
            </a:endParaRPr>
          </a:p>
        </p:txBody>
      </p:sp>
      <p:sp>
        <p:nvSpPr>
          <p:cNvPr id="222" name="Google Shape;222;p15"/>
          <p:cNvSpPr/>
          <p:nvPr/>
        </p:nvSpPr>
        <p:spPr>
          <a:xfrm>
            <a:off x="685800" y="4114800"/>
            <a:ext cx="5303520" cy="1783080"/>
          </a:xfrm>
          <a:prstGeom prst="roundRect">
            <a:avLst>
              <a:gd name="adj" fmla="val 7179"/>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15"/>
          <p:cNvSpPr/>
          <p:nvPr/>
        </p:nvSpPr>
        <p:spPr>
          <a:xfrm>
            <a:off x="1051560" y="4480560"/>
            <a:ext cx="777240" cy="777240"/>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4" name="Google Shape;224;p15" descr="Biofilmi eli vihreys"/>
          <p:cNvPicPr preferRelativeResize="0"/>
          <p:nvPr/>
        </p:nvPicPr>
        <p:blipFill rotWithShape="1">
          <a:blip r:embed="rId5">
            <a:alphaModFix/>
          </a:blip>
          <a:srcRect/>
          <a:stretch/>
        </p:blipFill>
        <p:spPr>
          <a:xfrm>
            <a:off x="1245870" y="4674870"/>
            <a:ext cx="388620" cy="388620"/>
          </a:xfrm>
          <a:prstGeom prst="rect">
            <a:avLst/>
          </a:prstGeom>
          <a:noFill/>
          <a:ln>
            <a:noFill/>
          </a:ln>
        </p:spPr>
      </p:pic>
      <p:sp>
        <p:nvSpPr>
          <p:cNvPr id="225" name="Google Shape;225;p15"/>
          <p:cNvSpPr txBox="1"/>
          <p:nvPr/>
        </p:nvSpPr>
        <p:spPr>
          <a:xfrm>
            <a:off x="2103120" y="4434840"/>
            <a:ext cx="361188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1700"/>
              <a:buFont typeface="Montserrat"/>
              <a:buNone/>
            </a:pPr>
            <a:r>
              <a:rPr lang="en-US" sz="1700" b="1" i="0" u="none" strike="noStrike" cap="none">
                <a:solidFill>
                  <a:schemeClr val="dk2"/>
                </a:solidFill>
                <a:latin typeface="Montserrat"/>
                <a:ea typeface="Montserrat"/>
                <a:cs typeface="Montserrat"/>
                <a:sym typeface="Montserrat"/>
              </a:rPr>
              <a:t>Biofilmi eli vihreys</a:t>
            </a:r>
            <a:endParaRPr sz="1700" b="0" i="0" u="none" strike="noStrike" cap="none">
              <a:solidFill>
                <a:schemeClr val="dk1"/>
              </a:solidFill>
              <a:latin typeface="Roboto"/>
              <a:ea typeface="Roboto"/>
              <a:cs typeface="Roboto"/>
              <a:sym typeface="Roboto"/>
            </a:endParaRPr>
          </a:p>
        </p:txBody>
      </p:sp>
      <p:sp>
        <p:nvSpPr>
          <p:cNvPr id="226" name="Google Shape;226;p15"/>
          <p:cNvSpPr txBox="1"/>
          <p:nvPr/>
        </p:nvSpPr>
        <p:spPr>
          <a:xfrm>
            <a:off x="2103120" y="4864608"/>
            <a:ext cx="3611880" cy="8686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400"/>
              <a:buFont typeface="Roboto"/>
              <a:buNone/>
            </a:pPr>
            <a:r>
              <a:rPr lang="en-US" sz="1400" b="0" i="0" u="none" strike="noStrike" cap="none">
                <a:solidFill>
                  <a:schemeClr val="dk1"/>
                </a:solidFill>
                <a:latin typeface="Roboto"/>
                <a:ea typeface="Roboto"/>
                <a:cs typeface="Roboto"/>
                <a:sym typeface="Roboto"/>
              </a:rPr>
              <a:t>Levä ja home vaativat pitkään yli 80–85 % kosteuden. Sitoo vettä ja kiihdyttää rapautumista.</a:t>
            </a:r>
            <a:endParaRPr sz="1400" b="0" i="0" u="none" strike="noStrike" cap="none">
              <a:solidFill>
                <a:schemeClr val="dk1"/>
              </a:solidFill>
              <a:latin typeface="Roboto"/>
              <a:ea typeface="Roboto"/>
              <a:cs typeface="Roboto"/>
              <a:sym typeface="Roboto"/>
            </a:endParaRPr>
          </a:p>
        </p:txBody>
      </p:sp>
      <p:sp>
        <p:nvSpPr>
          <p:cNvPr id="227" name="Google Shape;227;p15"/>
          <p:cNvSpPr/>
          <p:nvPr/>
        </p:nvSpPr>
        <p:spPr>
          <a:xfrm>
            <a:off x="6172200" y="4114800"/>
            <a:ext cx="5303520" cy="1783080"/>
          </a:xfrm>
          <a:prstGeom prst="roundRect">
            <a:avLst>
              <a:gd name="adj" fmla="val 7179"/>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5"/>
          <p:cNvSpPr/>
          <p:nvPr/>
        </p:nvSpPr>
        <p:spPr>
          <a:xfrm>
            <a:off x="6537960" y="4480560"/>
            <a:ext cx="777240" cy="777240"/>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9" name="Google Shape;229;p15" descr="Tummentumat sateella"/>
          <p:cNvPicPr preferRelativeResize="0"/>
          <p:nvPr/>
        </p:nvPicPr>
        <p:blipFill rotWithShape="1">
          <a:blip r:embed="rId6">
            <a:alphaModFix/>
          </a:blip>
          <a:srcRect/>
          <a:stretch/>
        </p:blipFill>
        <p:spPr>
          <a:xfrm>
            <a:off x="6732270" y="4674870"/>
            <a:ext cx="388620" cy="388620"/>
          </a:xfrm>
          <a:prstGeom prst="rect">
            <a:avLst/>
          </a:prstGeom>
          <a:noFill/>
          <a:ln>
            <a:noFill/>
          </a:ln>
        </p:spPr>
      </p:pic>
      <p:sp>
        <p:nvSpPr>
          <p:cNvPr id="230" name="Google Shape;230;p15"/>
          <p:cNvSpPr txBox="1"/>
          <p:nvPr/>
        </p:nvSpPr>
        <p:spPr>
          <a:xfrm>
            <a:off x="7589520" y="4434840"/>
            <a:ext cx="361188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1700"/>
              <a:buFont typeface="Montserrat"/>
              <a:buNone/>
            </a:pPr>
            <a:r>
              <a:rPr lang="en-US" sz="1700" b="1" i="0" u="none" strike="noStrike" cap="none">
                <a:solidFill>
                  <a:schemeClr val="dk2"/>
                </a:solidFill>
                <a:latin typeface="Montserrat"/>
                <a:ea typeface="Montserrat"/>
                <a:cs typeface="Montserrat"/>
                <a:sym typeface="Montserrat"/>
              </a:rPr>
              <a:t>Tummentumat sateella</a:t>
            </a:r>
            <a:endParaRPr sz="1700" b="0" i="0" u="none" strike="noStrike" cap="none">
              <a:solidFill>
                <a:schemeClr val="dk1"/>
              </a:solidFill>
              <a:latin typeface="Roboto"/>
              <a:ea typeface="Roboto"/>
              <a:cs typeface="Roboto"/>
              <a:sym typeface="Roboto"/>
            </a:endParaRPr>
          </a:p>
        </p:txBody>
      </p:sp>
      <p:sp>
        <p:nvSpPr>
          <p:cNvPr id="231" name="Google Shape;231;p15"/>
          <p:cNvSpPr txBox="1"/>
          <p:nvPr/>
        </p:nvSpPr>
        <p:spPr>
          <a:xfrm>
            <a:off x="7589520" y="4864608"/>
            <a:ext cx="3611880" cy="8686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400"/>
              <a:buFont typeface="Roboto"/>
              <a:buNone/>
            </a:pPr>
            <a:r>
              <a:rPr lang="en-US" sz="1400" b="0" i="0" u="none" strike="noStrike" cap="none">
                <a:solidFill>
                  <a:schemeClr val="dk1"/>
                </a:solidFill>
                <a:latin typeface="Roboto"/>
                <a:ea typeface="Roboto"/>
                <a:cs typeface="Roboto"/>
                <a:sym typeface="Roboto"/>
              </a:rPr>
              <a:t>Paljastavat vedenohjauksen virheet: katso käsijohteiden kiinnityksiä ja parvekkeiden nurkkia.</a:t>
            </a:r>
            <a:endParaRPr sz="1400" b="0" i="0" u="none" strike="noStrike" cap="none">
              <a:solidFill>
                <a:schemeClr val="dk1"/>
              </a:solidFill>
              <a:latin typeface="Roboto"/>
              <a:ea typeface="Roboto"/>
              <a:cs typeface="Roboto"/>
              <a:sym typeface="Roboto"/>
            </a:endParaRPr>
          </a:p>
        </p:txBody>
      </p:sp>
      <p:sp>
        <p:nvSpPr>
          <p:cNvPr id="232" name="Google Shape;232;p15"/>
          <p:cNvSpPr txBox="1">
            <a:spLocks noGrp="1"/>
          </p:cNvSpPr>
          <p:nvPr>
            <p:ph type="sldNum" idx="4294967295"/>
          </p:nvPr>
        </p:nvSpPr>
        <p:spPr>
          <a:xfrm>
            <a:off x="11045952" y="6309360"/>
            <a:ext cx="45720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900" b="0" i="0" u="none" strike="noStrike" cap="none">
                <a:solidFill>
                  <a:srgbClr val="6E6151"/>
                </a:solidFill>
                <a:latin typeface="Roboto"/>
                <a:ea typeface="Roboto"/>
                <a:cs typeface="Roboto"/>
                <a:sym typeface="Roboto"/>
              </a:rPr>
              <a:t>10</a:t>
            </a:fld>
            <a:endParaRPr sz="900" b="0" i="0" u="none" strike="noStrike" cap="none">
              <a:solidFill>
                <a:srgbClr val="6E6151"/>
              </a:solidFill>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16"/>
          <p:cNvSpPr/>
          <p:nvPr/>
        </p:nvSpPr>
        <p:spPr>
          <a:xfrm>
            <a:off x="68580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01   Ongelma</a:t>
            </a:r>
            <a:endParaRPr sz="900" b="0" i="0" u="none" strike="noStrike" cap="none">
              <a:solidFill>
                <a:schemeClr val="dk1"/>
              </a:solidFill>
              <a:latin typeface="Roboto"/>
              <a:ea typeface="Roboto"/>
              <a:cs typeface="Roboto"/>
              <a:sym typeface="Roboto"/>
            </a:endParaRPr>
          </a:p>
        </p:txBody>
      </p:sp>
      <p:sp>
        <p:nvSpPr>
          <p:cNvPr id="239" name="Google Shape;239;p16"/>
          <p:cNvSpPr/>
          <p:nvPr/>
        </p:nvSpPr>
        <p:spPr>
          <a:xfrm>
            <a:off x="2468880" y="365760"/>
            <a:ext cx="1645920" cy="274320"/>
          </a:xfrm>
          <a:prstGeom prst="roundRect">
            <a:avLst>
              <a:gd name="adj" fmla="val 50000"/>
            </a:avLst>
          </a:prstGeom>
          <a:solidFill>
            <a:schemeClr val="dk2"/>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900"/>
              <a:buFont typeface="Montserrat"/>
              <a:buNone/>
            </a:pPr>
            <a:r>
              <a:rPr lang="en-US" sz="900" b="1" i="0" u="none" strike="noStrike" cap="none">
                <a:solidFill>
                  <a:schemeClr val="lt1"/>
                </a:solidFill>
                <a:latin typeface="Montserrat"/>
                <a:ea typeface="Montserrat"/>
                <a:cs typeface="Montserrat"/>
                <a:sym typeface="Montserrat"/>
              </a:rPr>
              <a:t>02   Diagnoosi</a:t>
            </a:r>
            <a:endParaRPr sz="900" b="0" i="0" u="none" strike="noStrike" cap="none">
              <a:solidFill>
                <a:schemeClr val="dk1"/>
              </a:solidFill>
              <a:latin typeface="Roboto"/>
              <a:ea typeface="Roboto"/>
              <a:cs typeface="Roboto"/>
              <a:sym typeface="Roboto"/>
            </a:endParaRPr>
          </a:p>
        </p:txBody>
      </p:sp>
      <p:sp>
        <p:nvSpPr>
          <p:cNvPr id="240" name="Google Shape;240;p16"/>
          <p:cNvSpPr/>
          <p:nvPr/>
        </p:nvSpPr>
        <p:spPr>
          <a:xfrm>
            <a:off x="425196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03   Ratkaisu</a:t>
            </a:r>
            <a:endParaRPr sz="900" b="0" i="0" u="none" strike="noStrike" cap="none">
              <a:solidFill>
                <a:schemeClr val="dk1"/>
              </a:solidFill>
              <a:latin typeface="Roboto"/>
              <a:ea typeface="Roboto"/>
              <a:cs typeface="Roboto"/>
              <a:sym typeface="Roboto"/>
            </a:endParaRPr>
          </a:p>
        </p:txBody>
      </p:sp>
      <p:sp>
        <p:nvSpPr>
          <p:cNvPr id="241" name="Google Shape;241;p16"/>
          <p:cNvSpPr/>
          <p:nvPr/>
        </p:nvSpPr>
        <p:spPr>
          <a:xfrm>
            <a:off x="603504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04   Varmistaminen</a:t>
            </a:r>
            <a:endParaRPr sz="900" b="0" i="0" u="none" strike="noStrike" cap="none">
              <a:solidFill>
                <a:schemeClr val="dk1"/>
              </a:solidFill>
              <a:latin typeface="Roboto"/>
              <a:ea typeface="Roboto"/>
              <a:cs typeface="Roboto"/>
              <a:sym typeface="Roboto"/>
            </a:endParaRPr>
          </a:p>
        </p:txBody>
      </p:sp>
      <p:sp>
        <p:nvSpPr>
          <p:cNvPr id="242" name="Google Shape;242;p16"/>
          <p:cNvSpPr txBox="1">
            <a:spLocks noGrp="1"/>
          </p:cNvSpPr>
          <p:nvPr>
            <p:ph type="title"/>
          </p:nvPr>
        </p:nvSpPr>
        <p:spPr>
          <a:xfrm>
            <a:off x="685800" y="868680"/>
            <a:ext cx="10789920" cy="73152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chemeClr val="dk2"/>
              </a:buClr>
              <a:buSzPts val="3000"/>
              <a:buFont typeface="Montserrat"/>
              <a:buNone/>
            </a:pPr>
            <a:r>
              <a:rPr lang="en-US" sz="3000">
                <a:solidFill>
                  <a:schemeClr val="dk2"/>
                </a:solidFill>
                <a:latin typeface="Montserrat"/>
                <a:ea typeface="Montserrat"/>
                <a:cs typeface="Montserrat"/>
                <a:sym typeface="Montserrat"/>
              </a:rPr>
              <a:t>Pieni vaurio on harvoin vain kosmeettinen</a:t>
            </a:r>
            <a:endParaRPr sz="3000"/>
          </a:p>
        </p:txBody>
      </p:sp>
      <p:sp>
        <p:nvSpPr>
          <p:cNvPr id="243" name="Google Shape;243;p16"/>
          <p:cNvSpPr/>
          <p:nvPr/>
        </p:nvSpPr>
        <p:spPr>
          <a:xfrm>
            <a:off x="685800" y="1920240"/>
            <a:ext cx="5394960" cy="868680"/>
          </a:xfrm>
          <a:prstGeom prst="roundRect">
            <a:avLst>
              <a:gd name="adj" fmla="val 14737"/>
            </a:avLst>
          </a:prstGeom>
          <a:solidFill>
            <a:schemeClr val="lt2">
              <a:alpha val="30196"/>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16"/>
          <p:cNvSpPr/>
          <p:nvPr/>
        </p:nvSpPr>
        <p:spPr>
          <a:xfrm>
            <a:off x="960120" y="2084832"/>
            <a:ext cx="548640" cy="548640"/>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45" name="Google Shape;245;p16" descr="Näkyy"/>
          <p:cNvPicPr preferRelativeResize="0"/>
          <p:nvPr/>
        </p:nvPicPr>
        <p:blipFill rotWithShape="1">
          <a:blip r:embed="rId3">
            <a:alphaModFix/>
          </a:blip>
          <a:srcRect/>
          <a:stretch/>
        </p:blipFill>
        <p:spPr>
          <a:xfrm>
            <a:off x="1097280" y="2221992"/>
            <a:ext cx="274320" cy="274320"/>
          </a:xfrm>
          <a:prstGeom prst="rect">
            <a:avLst/>
          </a:prstGeom>
          <a:noFill/>
          <a:ln>
            <a:noFill/>
          </a:ln>
        </p:spPr>
      </p:pic>
      <p:sp>
        <p:nvSpPr>
          <p:cNvPr id="246" name="Google Shape;246;p16"/>
          <p:cNvSpPr txBox="1"/>
          <p:nvPr/>
        </p:nvSpPr>
        <p:spPr>
          <a:xfrm>
            <a:off x="1691640" y="1920240"/>
            <a:ext cx="4206240" cy="8686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2"/>
              </a:buClr>
              <a:buSzPts val="1500"/>
              <a:buFont typeface="Montserrat"/>
              <a:buNone/>
            </a:pPr>
            <a:r>
              <a:rPr lang="en-US" sz="1500" b="1" i="0" u="none" strike="noStrike" cap="none">
                <a:solidFill>
                  <a:schemeClr val="dk2"/>
                </a:solidFill>
                <a:latin typeface="Montserrat"/>
                <a:ea typeface="Montserrat"/>
                <a:cs typeface="Montserrat"/>
                <a:sym typeface="Montserrat"/>
              </a:rPr>
              <a:t>Näkyy:  </a:t>
            </a:r>
            <a:r>
              <a:rPr lang="en-US" sz="1500" b="0" i="0" u="none" strike="noStrike" cap="none">
                <a:solidFill>
                  <a:schemeClr val="dk1"/>
                </a:solidFill>
                <a:latin typeface="Roboto"/>
                <a:ea typeface="Roboto"/>
                <a:cs typeface="Roboto"/>
                <a:sym typeface="Roboto"/>
              </a:rPr>
              <a:t>ruostevaluma, irtoava rappaus</a:t>
            </a:r>
            <a:endParaRPr sz="1500" b="0" i="0" u="none" strike="noStrike" cap="none">
              <a:solidFill>
                <a:schemeClr val="dk1"/>
              </a:solidFill>
              <a:latin typeface="Roboto"/>
              <a:ea typeface="Roboto"/>
              <a:cs typeface="Roboto"/>
              <a:sym typeface="Roboto"/>
            </a:endParaRPr>
          </a:p>
        </p:txBody>
      </p:sp>
      <p:cxnSp>
        <p:nvCxnSpPr>
          <p:cNvPr id="247" name="Google Shape;247;p16"/>
          <p:cNvCxnSpPr/>
          <p:nvPr/>
        </p:nvCxnSpPr>
        <p:spPr>
          <a:xfrm>
            <a:off x="685800" y="3017520"/>
            <a:ext cx="5394960" cy="0"/>
          </a:xfrm>
          <a:prstGeom prst="straightConnector1">
            <a:avLst/>
          </a:prstGeom>
          <a:noFill/>
          <a:ln w="9525" cap="flat" cmpd="sng">
            <a:solidFill>
              <a:srgbClr val="77551B"/>
            </a:solidFill>
            <a:prstDash val="dash"/>
            <a:round/>
            <a:headEnd type="none" w="sm" len="sm"/>
            <a:tailEnd type="none" w="sm" len="sm"/>
          </a:ln>
        </p:spPr>
      </p:cxnSp>
      <p:sp>
        <p:nvSpPr>
          <p:cNvPr id="248" name="Google Shape;248;p16"/>
          <p:cNvSpPr txBox="1"/>
          <p:nvPr/>
        </p:nvSpPr>
        <p:spPr>
          <a:xfrm>
            <a:off x="685800" y="3127248"/>
            <a:ext cx="2743200" cy="2743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1000"/>
              <a:buFont typeface="Montserrat"/>
              <a:buNone/>
            </a:pPr>
            <a:r>
              <a:rPr lang="en-US" sz="1000" b="1" i="0" u="none" strike="noStrike" cap="none">
                <a:solidFill>
                  <a:schemeClr val="dk2"/>
                </a:solidFill>
                <a:latin typeface="Montserrat"/>
                <a:ea typeface="Montserrat"/>
                <a:cs typeface="Montserrat"/>
                <a:sym typeface="Montserrat"/>
              </a:rPr>
              <a:t>PINNAN ALLA</a:t>
            </a:r>
            <a:endParaRPr sz="1000" b="0" i="0" u="none" strike="noStrike" cap="none">
              <a:solidFill>
                <a:schemeClr val="dk1"/>
              </a:solidFill>
              <a:latin typeface="Roboto"/>
              <a:ea typeface="Roboto"/>
              <a:cs typeface="Roboto"/>
              <a:sym typeface="Roboto"/>
            </a:endParaRPr>
          </a:p>
        </p:txBody>
      </p:sp>
      <p:sp>
        <p:nvSpPr>
          <p:cNvPr id="249" name="Google Shape;249;p16"/>
          <p:cNvSpPr/>
          <p:nvPr/>
        </p:nvSpPr>
        <p:spPr>
          <a:xfrm>
            <a:off x="685800" y="3520440"/>
            <a:ext cx="5394960" cy="731520"/>
          </a:xfrm>
          <a:prstGeom prst="roundRect">
            <a:avLst>
              <a:gd name="adj" fmla="val 175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16"/>
          <p:cNvSpPr/>
          <p:nvPr/>
        </p:nvSpPr>
        <p:spPr>
          <a:xfrm>
            <a:off x="960120" y="3630168"/>
            <a:ext cx="512064" cy="512064"/>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51" name="Google Shape;251;p16" descr="Vesi kulkee rakenteessa metrejä"/>
          <p:cNvPicPr preferRelativeResize="0"/>
          <p:nvPr/>
        </p:nvPicPr>
        <p:blipFill rotWithShape="1">
          <a:blip r:embed="rId4">
            <a:alphaModFix/>
          </a:blip>
          <a:srcRect/>
          <a:stretch/>
        </p:blipFill>
        <p:spPr>
          <a:xfrm>
            <a:off x="1088136" y="3758184"/>
            <a:ext cx="256032" cy="256032"/>
          </a:xfrm>
          <a:prstGeom prst="rect">
            <a:avLst/>
          </a:prstGeom>
          <a:noFill/>
          <a:ln>
            <a:noFill/>
          </a:ln>
        </p:spPr>
      </p:pic>
      <p:sp>
        <p:nvSpPr>
          <p:cNvPr id="252" name="Google Shape;252;p16"/>
          <p:cNvSpPr txBox="1"/>
          <p:nvPr/>
        </p:nvSpPr>
        <p:spPr>
          <a:xfrm>
            <a:off x="1691640" y="3520440"/>
            <a:ext cx="4206240"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500"/>
              <a:buFont typeface="Roboto"/>
              <a:buNone/>
            </a:pPr>
            <a:r>
              <a:rPr lang="en-US" sz="1500" b="0" i="0" u="none" strike="noStrike" cap="none">
                <a:solidFill>
                  <a:schemeClr val="dk1"/>
                </a:solidFill>
                <a:latin typeface="Roboto"/>
                <a:ea typeface="Roboto"/>
                <a:cs typeface="Roboto"/>
                <a:sym typeface="Roboto"/>
              </a:rPr>
              <a:t>Vesi kulkee rakenteessa metrejä</a:t>
            </a:r>
            <a:endParaRPr sz="1500" b="0" i="0" u="none" strike="noStrike" cap="none">
              <a:solidFill>
                <a:schemeClr val="dk1"/>
              </a:solidFill>
              <a:latin typeface="Roboto"/>
              <a:ea typeface="Roboto"/>
              <a:cs typeface="Roboto"/>
              <a:sym typeface="Roboto"/>
            </a:endParaRPr>
          </a:p>
        </p:txBody>
      </p:sp>
      <p:sp>
        <p:nvSpPr>
          <p:cNvPr id="253" name="Google Shape;253;p16"/>
          <p:cNvSpPr/>
          <p:nvPr/>
        </p:nvSpPr>
        <p:spPr>
          <a:xfrm>
            <a:off x="685800" y="4389120"/>
            <a:ext cx="5394960" cy="731520"/>
          </a:xfrm>
          <a:prstGeom prst="roundRect">
            <a:avLst>
              <a:gd name="adj" fmla="val 175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16"/>
          <p:cNvSpPr/>
          <p:nvPr/>
        </p:nvSpPr>
        <p:spPr>
          <a:xfrm>
            <a:off x="960120" y="4498848"/>
            <a:ext cx="512064" cy="512064"/>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55" name="Google Shape;255;p16" descr="Kiinnikkeet ja raudoitteet ruostuvat"/>
          <p:cNvPicPr preferRelativeResize="0"/>
          <p:nvPr/>
        </p:nvPicPr>
        <p:blipFill rotWithShape="1">
          <a:blip r:embed="rId5">
            <a:alphaModFix/>
          </a:blip>
          <a:srcRect/>
          <a:stretch/>
        </p:blipFill>
        <p:spPr>
          <a:xfrm>
            <a:off x="1088136" y="4626864"/>
            <a:ext cx="256032" cy="256032"/>
          </a:xfrm>
          <a:prstGeom prst="rect">
            <a:avLst/>
          </a:prstGeom>
          <a:noFill/>
          <a:ln>
            <a:noFill/>
          </a:ln>
        </p:spPr>
      </p:pic>
      <p:sp>
        <p:nvSpPr>
          <p:cNvPr id="256" name="Google Shape;256;p16"/>
          <p:cNvSpPr txBox="1"/>
          <p:nvPr/>
        </p:nvSpPr>
        <p:spPr>
          <a:xfrm>
            <a:off x="1691640" y="4389120"/>
            <a:ext cx="4206240"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500"/>
              <a:buFont typeface="Roboto"/>
              <a:buNone/>
            </a:pPr>
            <a:r>
              <a:rPr lang="en-US" sz="1500" b="0" i="0" u="none" strike="noStrike" cap="none">
                <a:solidFill>
                  <a:schemeClr val="dk1"/>
                </a:solidFill>
                <a:latin typeface="Roboto"/>
                <a:ea typeface="Roboto"/>
                <a:cs typeface="Roboto"/>
                <a:sym typeface="Roboto"/>
              </a:rPr>
              <a:t>Kiinnikkeet ja raudoitteet ruostuvat</a:t>
            </a:r>
            <a:endParaRPr sz="1500" b="0" i="0" u="none" strike="noStrike" cap="none">
              <a:solidFill>
                <a:schemeClr val="dk1"/>
              </a:solidFill>
              <a:latin typeface="Roboto"/>
              <a:ea typeface="Roboto"/>
              <a:cs typeface="Roboto"/>
              <a:sym typeface="Roboto"/>
            </a:endParaRPr>
          </a:p>
        </p:txBody>
      </p:sp>
      <p:sp>
        <p:nvSpPr>
          <p:cNvPr id="257" name="Google Shape;257;p16"/>
          <p:cNvSpPr/>
          <p:nvPr/>
        </p:nvSpPr>
        <p:spPr>
          <a:xfrm>
            <a:off x="685800" y="5257800"/>
            <a:ext cx="5394960" cy="731520"/>
          </a:xfrm>
          <a:prstGeom prst="roundRect">
            <a:avLst>
              <a:gd name="adj" fmla="val 175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6"/>
          <p:cNvSpPr/>
          <p:nvPr/>
        </p:nvSpPr>
        <p:spPr>
          <a:xfrm>
            <a:off x="960120" y="5367528"/>
            <a:ext cx="512064" cy="512064"/>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59" name="Google Shape;259;p16" descr="Eristeet kastuvat, rakenne rapautuu"/>
          <p:cNvPicPr preferRelativeResize="0"/>
          <p:nvPr/>
        </p:nvPicPr>
        <p:blipFill rotWithShape="1">
          <a:blip r:embed="rId6">
            <a:alphaModFix/>
          </a:blip>
          <a:srcRect/>
          <a:stretch/>
        </p:blipFill>
        <p:spPr>
          <a:xfrm>
            <a:off x="1088136" y="5495544"/>
            <a:ext cx="256032" cy="256032"/>
          </a:xfrm>
          <a:prstGeom prst="rect">
            <a:avLst/>
          </a:prstGeom>
          <a:noFill/>
          <a:ln>
            <a:noFill/>
          </a:ln>
        </p:spPr>
      </p:pic>
      <p:sp>
        <p:nvSpPr>
          <p:cNvPr id="260" name="Google Shape;260;p16"/>
          <p:cNvSpPr txBox="1"/>
          <p:nvPr/>
        </p:nvSpPr>
        <p:spPr>
          <a:xfrm>
            <a:off x="1691640" y="5257800"/>
            <a:ext cx="4206240"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500"/>
              <a:buFont typeface="Roboto"/>
              <a:buNone/>
            </a:pPr>
            <a:r>
              <a:rPr lang="en-US" sz="1500" b="0" i="0" u="none" strike="noStrike" cap="none">
                <a:solidFill>
                  <a:schemeClr val="dk1"/>
                </a:solidFill>
                <a:latin typeface="Roboto"/>
                <a:ea typeface="Roboto"/>
                <a:cs typeface="Roboto"/>
                <a:sym typeface="Roboto"/>
              </a:rPr>
              <a:t>Eristeet kastuvat, rakenne rapautuu</a:t>
            </a:r>
            <a:endParaRPr sz="1500" b="0" i="0" u="none" strike="noStrike" cap="none">
              <a:solidFill>
                <a:schemeClr val="dk1"/>
              </a:solidFill>
              <a:latin typeface="Roboto"/>
              <a:ea typeface="Roboto"/>
              <a:cs typeface="Roboto"/>
              <a:sym typeface="Roboto"/>
            </a:endParaRPr>
          </a:p>
        </p:txBody>
      </p:sp>
      <p:sp>
        <p:nvSpPr>
          <p:cNvPr id="261" name="Google Shape;261;p16"/>
          <p:cNvSpPr txBox="1"/>
          <p:nvPr/>
        </p:nvSpPr>
        <p:spPr>
          <a:xfrm>
            <a:off x="6675120" y="1920240"/>
            <a:ext cx="4800600" cy="14630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2100"/>
              <a:buFont typeface="Montserrat"/>
              <a:buNone/>
            </a:pPr>
            <a:r>
              <a:rPr lang="en-US" sz="2100" b="0" i="1" u="none" strike="noStrike" cap="none">
                <a:solidFill>
                  <a:schemeClr val="dk2"/>
                </a:solidFill>
                <a:latin typeface="Montserrat"/>
                <a:ea typeface="Montserrat"/>
                <a:cs typeface="Montserrat"/>
                <a:sym typeface="Montserrat"/>
              </a:rPr>
              <a:t>”Pieni virheellinen pelti, kiinnitys tai vuoto on kuin halkeama padossa.”</a:t>
            </a:r>
            <a:endParaRPr sz="2100" b="0" i="0" u="none" strike="noStrike" cap="none">
              <a:solidFill>
                <a:schemeClr val="dk1"/>
              </a:solidFill>
              <a:latin typeface="Roboto"/>
              <a:ea typeface="Roboto"/>
              <a:cs typeface="Roboto"/>
              <a:sym typeface="Roboto"/>
            </a:endParaRPr>
          </a:p>
        </p:txBody>
      </p:sp>
      <p:sp>
        <p:nvSpPr>
          <p:cNvPr id="262" name="Google Shape;262;p16"/>
          <p:cNvSpPr txBox="1"/>
          <p:nvPr/>
        </p:nvSpPr>
        <p:spPr>
          <a:xfrm>
            <a:off x="6675120" y="3520440"/>
            <a:ext cx="4800600" cy="914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500"/>
              <a:buFont typeface="Roboto"/>
              <a:buNone/>
            </a:pPr>
            <a:r>
              <a:rPr lang="en-US" sz="1500" b="0" i="0" u="none" strike="noStrike" cap="none">
                <a:solidFill>
                  <a:schemeClr val="dk1"/>
                </a:solidFill>
                <a:latin typeface="Roboto"/>
                <a:ea typeface="Roboto"/>
                <a:cs typeface="Roboto"/>
                <a:sym typeface="Roboto"/>
              </a:rPr>
              <a:t>Kun oire näkyy ulospäin, vauriomekanismi on edennyt rakenteen sisällä jo pitkään.</a:t>
            </a:r>
            <a:endParaRPr sz="1500" b="0" i="0" u="none" strike="noStrike" cap="none">
              <a:solidFill>
                <a:schemeClr val="dk1"/>
              </a:solidFill>
              <a:latin typeface="Roboto"/>
              <a:ea typeface="Roboto"/>
              <a:cs typeface="Roboto"/>
              <a:sym typeface="Roboto"/>
            </a:endParaRPr>
          </a:p>
        </p:txBody>
      </p:sp>
      <p:sp>
        <p:nvSpPr>
          <p:cNvPr id="263" name="Google Shape;263;p16"/>
          <p:cNvSpPr/>
          <p:nvPr/>
        </p:nvSpPr>
        <p:spPr>
          <a:xfrm>
            <a:off x="6675120" y="4800600"/>
            <a:ext cx="4800600" cy="1188720"/>
          </a:xfrm>
          <a:prstGeom prst="roundRect">
            <a:avLst>
              <a:gd name="adj" fmla="val 10769"/>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64" name="Google Shape;264;p16" descr="Varoitus"/>
          <p:cNvPicPr preferRelativeResize="0"/>
          <p:nvPr/>
        </p:nvPicPr>
        <p:blipFill rotWithShape="1">
          <a:blip r:embed="rId7">
            <a:alphaModFix/>
          </a:blip>
          <a:srcRect/>
          <a:stretch/>
        </p:blipFill>
        <p:spPr>
          <a:xfrm>
            <a:off x="6995160" y="5120640"/>
            <a:ext cx="548640" cy="548640"/>
          </a:xfrm>
          <a:prstGeom prst="rect">
            <a:avLst/>
          </a:prstGeom>
          <a:noFill/>
          <a:ln>
            <a:noFill/>
          </a:ln>
        </p:spPr>
      </p:pic>
      <p:sp>
        <p:nvSpPr>
          <p:cNvPr id="265" name="Google Shape;265;p16"/>
          <p:cNvSpPr txBox="1"/>
          <p:nvPr/>
        </p:nvSpPr>
        <p:spPr>
          <a:xfrm>
            <a:off x="7772400" y="4800600"/>
            <a:ext cx="3520440" cy="11887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lt1"/>
              </a:buClr>
              <a:buSzPts val="1400"/>
              <a:buFont typeface="Roboto"/>
              <a:buNone/>
            </a:pPr>
            <a:r>
              <a:rPr lang="en-US" sz="1400" b="1" i="0" u="none" strike="noStrike" cap="none">
                <a:solidFill>
                  <a:schemeClr val="lt1"/>
                </a:solidFill>
                <a:latin typeface="Roboto"/>
                <a:ea typeface="Roboto"/>
                <a:cs typeface="Roboto"/>
                <a:sym typeface="Roboto"/>
              </a:rPr>
              <a:t>Älä odota. </a:t>
            </a:r>
            <a:r>
              <a:rPr lang="en-US" sz="1400" b="0" i="0" u="none" strike="noStrike" cap="none">
                <a:solidFill>
                  <a:schemeClr val="lt1"/>
                </a:solidFill>
                <a:latin typeface="Roboto"/>
                <a:ea typeface="Roboto"/>
                <a:cs typeface="Roboto"/>
                <a:sym typeface="Roboto"/>
              </a:rPr>
              <a:t>Kun oire näkyy maasta käsin, vaurio rakenteen sisällä on jo alkanut.</a:t>
            </a:r>
            <a:endParaRPr sz="1400" b="0" i="0" u="none" strike="noStrike" cap="none">
              <a:solidFill>
                <a:schemeClr val="dk1"/>
              </a:solidFill>
              <a:latin typeface="Roboto"/>
              <a:ea typeface="Roboto"/>
              <a:cs typeface="Roboto"/>
              <a:sym typeface="Roboto"/>
            </a:endParaRPr>
          </a:p>
        </p:txBody>
      </p:sp>
      <p:sp>
        <p:nvSpPr>
          <p:cNvPr id="266" name="Google Shape;266;p16"/>
          <p:cNvSpPr txBox="1">
            <a:spLocks noGrp="1"/>
          </p:cNvSpPr>
          <p:nvPr>
            <p:ph type="sldNum" idx="4294967295"/>
          </p:nvPr>
        </p:nvSpPr>
        <p:spPr>
          <a:xfrm>
            <a:off x="11045952" y="6309360"/>
            <a:ext cx="45720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900" b="0" i="0" u="none" strike="noStrike" cap="none">
                <a:solidFill>
                  <a:srgbClr val="6E6151"/>
                </a:solidFill>
                <a:latin typeface="Roboto"/>
                <a:ea typeface="Roboto"/>
                <a:cs typeface="Roboto"/>
                <a:sym typeface="Roboto"/>
              </a:rPr>
              <a:t>11</a:t>
            </a:fld>
            <a:endParaRPr sz="900" b="0" i="0" u="none" strike="noStrike" cap="none">
              <a:solidFill>
                <a:srgbClr val="6E6151"/>
              </a:solidFill>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17"/>
          <p:cNvSpPr/>
          <p:nvPr/>
        </p:nvSpPr>
        <p:spPr>
          <a:xfrm>
            <a:off x="68580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01   Ongelma</a:t>
            </a:r>
            <a:endParaRPr sz="900" b="0" i="0" u="none" strike="noStrike" cap="none">
              <a:solidFill>
                <a:schemeClr val="dk1"/>
              </a:solidFill>
              <a:latin typeface="Roboto"/>
              <a:ea typeface="Roboto"/>
              <a:cs typeface="Roboto"/>
              <a:sym typeface="Roboto"/>
            </a:endParaRPr>
          </a:p>
        </p:txBody>
      </p:sp>
      <p:sp>
        <p:nvSpPr>
          <p:cNvPr id="273" name="Google Shape;273;p17"/>
          <p:cNvSpPr/>
          <p:nvPr/>
        </p:nvSpPr>
        <p:spPr>
          <a:xfrm>
            <a:off x="2468880" y="365760"/>
            <a:ext cx="1645920" cy="274320"/>
          </a:xfrm>
          <a:prstGeom prst="roundRect">
            <a:avLst>
              <a:gd name="adj" fmla="val 50000"/>
            </a:avLst>
          </a:prstGeom>
          <a:solidFill>
            <a:schemeClr val="dk2"/>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900"/>
              <a:buFont typeface="Montserrat"/>
              <a:buNone/>
            </a:pPr>
            <a:r>
              <a:rPr lang="en-US" sz="900" b="1" i="0" u="none" strike="noStrike" cap="none">
                <a:solidFill>
                  <a:schemeClr val="lt1"/>
                </a:solidFill>
                <a:latin typeface="Montserrat"/>
                <a:ea typeface="Montserrat"/>
                <a:cs typeface="Montserrat"/>
                <a:sym typeface="Montserrat"/>
              </a:rPr>
              <a:t>02   Diagnoosi</a:t>
            </a:r>
            <a:endParaRPr sz="900" b="0" i="0" u="none" strike="noStrike" cap="none">
              <a:solidFill>
                <a:schemeClr val="dk1"/>
              </a:solidFill>
              <a:latin typeface="Roboto"/>
              <a:ea typeface="Roboto"/>
              <a:cs typeface="Roboto"/>
              <a:sym typeface="Roboto"/>
            </a:endParaRPr>
          </a:p>
        </p:txBody>
      </p:sp>
      <p:sp>
        <p:nvSpPr>
          <p:cNvPr id="274" name="Google Shape;274;p17"/>
          <p:cNvSpPr/>
          <p:nvPr/>
        </p:nvSpPr>
        <p:spPr>
          <a:xfrm>
            <a:off x="425196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03   Ratkaisu</a:t>
            </a:r>
            <a:endParaRPr sz="900" b="0" i="0" u="none" strike="noStrike" cap="none">
              <a:solidFill>
                <a:schemeClr val="dk1"/>
              </a:solidFill>
              <a:latin typeface="Roboto"/>
              <a:ea typeface="Roboto"/>
              <a:cs typeface="Roboto"/>
              <a:sym typeface="Roboto"/>
            </a:endParaRPr>
          </a:p>
        </p:txBody>
      </p:sp>
      <p:sp>
        <p:nvSpPr>
          <p:cNvPr id="275" name="Google Shape;275;p17"/>
          <p:cNvSpPr/>
          <p:nvPr/>
        </p:nvSpPr>
        <p:spPr>
          <a:xfrm>
            <a:off x="603504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04   Varmistaminen</a:t>
            </a:r>
            <a:endParaRPr sz="900" b="0" i="0" u="none" strike="noStrike" cap="none">
              <a:solidFill>
                <a:schemeClr val="dk1"/>
              </a:solidFill>
              <a:latin typeface="Roboto"/>
              <a:ea typeface="Roboto"/>
              <a:cs typeface="Roboto"/>
              <a:sym typeface="Roboto"/>
            </a:endParaRPr>
          </a:p>
        </p:txBody>
      </p:sp>
      <p:sp>
        <p:nvSpPr>
          <p:cNvPr id="276" name="Google Shape;276;p17"/>
          <p:cNvSpPr txBox="1">
            <a:spLocks noGrp="1"/>
          </p:cNvSpPr>
          <p:nvPr>
            <p:ph type="title"/>
          </p:nvPr>
        </p:nvSpPr>
        <p:spPr>
          <a:xfrm>
            <a:off x="685800" y="868680"/>
            <a:ext cx="10789920" cy="73152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chemeClr val="dk2"/>
              </a:buClr>
              <a:buSzPts val="3000"/>
              <a:buFont typeface="Montserrat"/>
              <a:buNone/>
            </a:pPr>
            <a:r>
              <a:rPr lang="en-US" sz="3000">
                <a:solidFill>
                  <a:schemeClr val="dk2"/>
                </a:solidFill>
                <a:latin typeface="Montserrat"/>
                <a:ea typeface="Montserrat"/>
                <a:cs typeface="Montserrat"/>
                <a:sym typeface="Montserrat"/>
              </a:rPr>
              <a:t>Viivyttely moninkertaistaa kustannukset</a:t>
            </a:r>
            <a:endParaRPr sz="3000"/>
          </a:p>
        </p:txBody>
      </p:sp>
      <p:sp>
        <p:nvSpPr>
          <p:cNvPr id="277" name="Google Shape;277;p17"/>
          <p:cNvSpPr/>
          <p:nvPr/>
        </p:nvSpPr>
        <p:spPr>
          <a:xfrm>
            <a:off x="685800" y="2011680"/>
            <a:ext cx="4572000" cy="3840480"/>
          </a:xfrm>
          <a:prstGeom prst="roundRect">
            <a:avLst>
              <a:gd name="adj" fmla="val 3333"/>
            </a:avLst>
          </a:prstGeom>
          <a:solidFill>
            <a:schemeClr val="lt2">
              <a:alpha val="30196"/>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17"/>
          <p:cNvSpPr txBox="1"/>
          <p:nvPr/>
        </p:nvSpPr>
        <p:spPr>
          <a:xfrm>
            <a:off x="1097280" y="2377440"/>
            <a:ext cx="3840480" cy="3200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1100"/>
              <a:buFont typeface="Montserrat"/>
              <a:buNone/>
            </a:pPr>
            <a:r>
              <a:rPr lang="en-US" sz="1100" b="1" i="0" u="none" strike="noStrike" cap="none">
                <a:solidFill>
                  <a:schemeClr val="dk2"/>
                </a:solidFill>
                <a:latin typeface="Montserrat"/>
                <a:ea typeface="Montserrat"/>
                <a:cs typeface="Montserrat"/>
                <a:sym typeface="Montserrat"/>
              </a:rPr>
              <a:t>AJOISSA HAVAITTU</a:t>
            </a:r>
            <a:endParaRPr sz="1100" b="0" i="0" u="none" strike="noStrike" cap="none">
              <a:solidFill>
                <a:schemeClr val="dk1"/>
              </a:solidFill>
              <a:latin typeface="Roboto"/>
              <a:ea typeface="Roboto"/>
              <a:cs typeface="Roboto"/>
              <a:sym typeface="Roboto"/>
            </a:endParaRPr>
          </a:p>
        </p:txBody>
      </p:sp>
      <p:sp>
        <p:nvSpPr>
          <p:cNvPr id="279" name="Google Shape;279;p17"/>
          <p:cNvSpPr txBox="1"/>
          <p:nvPr/>
        </p:nvSpPr>
        <p:spPr>
          <a:xfrm>
            <a:off x="1097280" y="2880360"/>
            <a:ext cx="3840480" cy="12801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3000"/>
              <a:buFont typeface="Montserrat"/>
              <a:buNone/>
            </a:pPr>
            <a:r>
              <a:rPr lang="en-US" sz="3000" b="0" i="0" u="none" strike="noStrike" cap="none">
                <a:solidFill>
                  <a:schemeClr val="dk2"/>
                </a:solidFill>
                <a:latin typeface="Montserrat"/>
                <a:ea typeface="Montserrat"/>
                <a:cs typeface="Montserrat"/>
                <a:sym typeface="Montserrat"/>
              </a:rPr>
              <a:t>Satoja – tuhansia €</a:t>
            </a:r>
            <a:endParaRPr sz="3000" b="0" i="0" u="none" strike="noStrike" cap="none">
              <a:solidFill>
                <a:schemeClr val="dk1"/>
              </a:solidFill>
              <a:latin typeface="Roboto"/>
              <a:ea typeface="Roboto"/>
              <a:cs typeface="Roboto"/>
              <a:sym typeface="Roboto"/>
            </a:endParaRPr>
          </a:p>
        </p:txBody>
      </p:sp>
      <p:sp>
        <p:nvSpPr>
          <p:cNvPr id="280" name="Google Shape;280;p17"/>
          <p:cNvSpPr txBox="1"/>
          <p:nvPr/>
        </p:nvSpPr>
        <p:spPr>
          <a:xfrm>
            <a:off x="1097280" y="4572000"/>
            <a:ext cx="3840480" cy="457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3"/>
              </a:buClr>
              <a:buSzPts val="1600"/>
              <a:buFont typeface="Roboto"/>
              <a:buNone/>
            </a:pPr>
            <a:r>
              <a:rPr lang="en-US" sz="1600" b="0" i="0" u="none" strike="noStrike" cap="none">
                <a:solidFill>
                  <a:schemeClr val="accent3"/>
                </a:solidFill>
                <a:latin typeface="Roboto"/>
                <a:ea typeface="Roboto"/>
                <a:cs typeface="Roboto"/>
                <a:sym typeface="Roboto"/>
              </a:rPr>
              <a:t>Tiivistys tai paikkaus</a:t>
            </a:r>
            <a:endParaRPr sz="1600" b="0" i="0" u="none" strike="noStrike" cap="none">
              <a:solidFill>
                <a:schemeClr val="dk1"/>
              </a:solidFill>
              <a:latin typeface="Roboto"/>
              <a:ea typeface="Roboto"/>
              <a:cs typeface="Roboto"/>
              <a:sym typeface="Roboto"/>
            </a:endParaRPr>
          </a:p>
        </p:txBody>
      </p:sp>
      <p:sp>
        <p:nvSpPr>
          <p:cNvPr id="281" name="Google Shape;281;p17"/>
          <p:cNvSpPr/>
          <p:nvPr/>
        </p:nvSpPr>
        <p:spPr>
          <a:xfrm>
            <a:off x="5623560" y="3520440"/>
            <a:ext cx="777240" cy="777240"/>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82" name="Google Shape;282;p17" descr="Nuoli"/>
          <p:cNvPicPr preferRelativeResize="0"/>
          <p:nvPr/>
        </p:nvPicPr>
        <p:blipFill rotWithShape="1">
          <a:blip r:embed="rId3">
            <a:alphaModFix/>
          </a:blip>
          <a:srcRect/>
          <a:stretch/>
        </p:blipFill>
        <p:spPr>
          <a:xfrm>
            <a:off x="5817870" y="3714750"/>
            <a:ext cx="388620" cy="388620"/>
          </a:xfrm>
          <a:prstGeom prst="rect">
            <a:avLst/>
          </a:prstGeom>
          <a:noFill/>
          <a:ln>
            <a:noFill/>
          </a:ln>
        </p:spPr>
      </p:pic>
      <p:sp>
        <p:nvSpPr>
          <p:cNvPr id="283" name="Google Shape;283;p17"/>
          <p:cNvSpPr txBox="1"/>
          <p:nvPr/>
        </p:nvSpPr>
        <p:spPr>
          <a:xfrm>
            <a:off x="5349240" y="4434840"/>
            <a:ext cx="1325880" cy="27432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chemeClr val="accent3"/>
              </a:buClr>
              <a:buSzPts val="1100"/>
              <a:buFont typeface="Roboto"/>
              <a:buNone/>
            </a:pPr>
            <a:r>
              <a:rPr lang="en-US" sz="1100" b="0" i="1" u="none" strike="noStrike" cap="none">
                <a:solidFill>
                  <a:schemeClr val="accent3"/>
                </a:solidFill>
                <a:latin typeface="Roboto"/>
                <a:ea typeface="Roboto"/>
                <a:cs typeface="Roboto"/>
                <a:sym typeface="Roboto"/>
              </a:rPr>
              <a:t>laiminlyönti</a:t>
            </a:r>
            <a:endParaRPr sz="1100" b="0" i="0" u="none" strike="noStrike" cap="none">
              <a:solidFill>
                <a:schemeClr val="dk1"/>
              </a:solidFill>
              <a:latin typeface="Roboto"/>
              <a:ea typeface="Roboto"/>
              <a:cs typeface="Roboto"/>
              <a:sym typeface="Roboto"/>
            </a:endParaRPr>
          </a:p>
        </p:txBody>
      </p:sp>
      <p:sp>
        <p:nvSpPr>
          <p:cNvPr id="284" name="Google Shape;284;p17"/>
          <p:cNvSpPr/>
          <p:nvPr/>
        </p:nvSpPr>
        <p:spPr>
          <a:xfrm>
            <a:off x="6903720" y="2011680"/>
            <a:ext cx="4572000" cy="3840480"/>
          </a:xfrm>
          <a:prstGeom prst="roundRect">
            <a:avLst>
              <a:gd name="adj" fmla="val 3333"/>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17"/>
          <p:cNvSpPr txBox="1"/>
          <p:nvPr/>
        </p:nvSpPr>
        <p:spPr>
          <a:xfrm>
            <a:off x="7315200" y="2377440"/>
            <a:ext cx="3840480" cy="3200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1100"/>
              <a:buFont typeface="Montserrat"/>
              <a:buNone/>
            </a:pPr>
            <a:r>
              <a:rPr lang="en-US" sz="1100" b="1" i="0" u="none" strike="noStrike" cap="none">
                <a:solidFill>
                  <a:schemeClr val="dk2"/>
                </a:solidFill>
                <a:latin typeface="Montserrat"/>
                <a:ea typeface="Montserrat"/>
                <a:cs typeface="Montserrat"/>
                <a:sym typeface="Montserrat"/>
              </a:rPr>
              <a:t>LAIMINLYÖTY</a:t>
            </a:r>
            <a:endParaRPr sz="1100" b="0" i="0" u="none" strike="noStrike" cap="none">
              <a:solidFill>
                <a:schemeClr val="dk1"/>
              </a:solidFill>
              <a:latin typeface="Roboto"/>
              <a:ea typeface="Roboto"/>
              <a:cs typeface="Roboto"/>
              <a:sym typeface="Roboto"/>
            </a:endParaRPr>
          </a:p>
        </p:txBody>
      </p:sp>
      <p:sp>
        <p:nvSpPr>
          <p:cNvPr id="286" name="Google Shape;286;p17"/>
          <p:cNvSpPr txBox="1"/>
          <p:nvPr/>
        </p:nvSpPr>
        <p:spPr>
          <a:xfrm>
            <a:off x="7315200" y="2880360"/>
            <a:ext cx="3840480" cy="14630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3000"/>
              <a:buFont typeface="Montserrat"/>
              <a:buNone/>
            </a:pPr>
            <a:r>
              <a:rPr lang="en-US" sz="3000" b="1" i="0" u="none" strike="noStrike" cap="none">
                <a:solidFill>
                  <a:schemeClr val="dk2"/>
                </a:solidFill>
                <a:latin typeface="Montserrat"/>
                <a:ea typeface="Montserrat"/>
                <a:cs typeface="Montserrat"/>
                <a:sym typeface="Montserrat"/>
              </a:rPr>
              <a:t>Kymmeniä – satoja tuhansia €</a:t>
            </a:r>
            <a:endParaRPr sz="3000" b="0" i="0" u="none" strike="noStrike" cap="none">
              <a:solidFill>
                <a:schemeClr val="dk1"/>
              </a:solidFill>
              <a:latin typeface="Roboto"/>
              <a:ea typeface="Roboto"/>
              <a:cs typeface="Roboto"/>
              <a:sym typeface="Roboto"/>
            </a:endParaRPr>
          </a:p>
        </p:txBody>
      </p:sp>
      <p:sp>
        <p:nvSpPr>
          <p:cNvPr id="287" name="Google Shape;287;p17"/>
          <p:cNvSpPr txBox="1"/>
          <p:nvPr/>
        </p:nvSpPr>
        <p:spPr>
          <a:xfrm>
            <a:off x="7315200" y="4572000"/>
            <a:ext cx="3840480"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600"/>
              <a:buFont typeface="Roboto"/>
              <a:buNone/>
            </a:pPr>
            <a:r>
              <a:rPr lang="en-US" sz="1600" b="0" i="0" u="none" strike="noStrike" cap="none">
                <a:solidFill>
                  <a:schemeClr val="dk1"/>
                </a:solidFill>
                <a:latin typeface="Roboto"/>
                <a:ea typeface="Roboto"/>
                <a:cs typeface="Roboto"/>
                <a:sym typeface="Roboto"/>
              </a:rPr>
              <a:t>Eristeiden vaihto ja koko julkisivun peruskorjaus</a:t>
            </a:r>
            <a:endParaRPr sz="1600" b="0" i="0" u="none" strike="noStrike" cap="none">
              <a:solidFill>
                <a:schemeClr val="dk1"/>
              </a:solidFill>
              <a:latin typeface="Roboto"/>
              <a:ea typeface="Roboto"/>
              <a:cs typeface="Roboto"/>
              <a:sym typeface="Roboto"/>
            </a:endParaRPr>
          </a:p>
        </p:txBody>
      </p:sp>
      <p:sp>
        <p:nvSpPr>
          <p:cNvPr id="288" name="Google Shape;288;p17"/>
          <p:cNvSpPr txBox="1">
            <a:spLocks noGrp="1"/>
          </p:cNvSpPr>
          <p:nvPr>
            <p:ph type="sldNum" idx="4294967295"/>
          </p:nvPr>
        </p:nvSpPr>
        <p:spPr>
          <a:xfrm>
            <a:off x="11045952" y="6309360"/>
            <a:ext cx="45720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900" b="0" i="0" u="none" strike="noStrike" cap="none">
                <a:solidFill>
                  <a:srgbClr val="6E6151"/>
                </a:solidFill>
                <a:latin typeface="Roboto"/>
                <a:ea typeface="Roboto"/>
                <a:cs typeface="Roboto"/>
                <a:sym typeface="Roboto"/>
              </a:rPr>
              <a:t>12</a:t>
            </a:fld>
            <a:endParaRPr sz="900" b="0" i="0" u="none" strike="noStrike" cap="none">
              <a:solidFill>
                <a:srgbClr val="6E6151"/>
              </a:solidFill>
              <a:latin typeface="Roboto"/>
              <a:ea typeface="Roboto"/>
              <a:cs typeface="Roboto"/>
              <a:sym typeface="Robot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18"/>
          <p:cNvSpPr/>
          <p:nvPr/>
        </p:nvSpPr>
        <p:spPr>
          <a:xfrm>
            <a:off x="68580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01   Ongelma</a:t>
            </a:r>
            <a:endParaRPr sz="900" b="0" i="0" u="none" strike="noStrike" cap="none">
              <a:solidFill>
                <a:schemeClr val="dk1"/>
              </a:solidFill>
              <a:latin typeface="Roboto"/>
              <a:ea typeface="Roboto"/>
              <a:cs typeface="Roboto"/>
              <a:sym typeface="Roboto"/>
            </a:endParaRPr>
          </a:p>
        </p:txBody>
      </p:sp>
      <p:sp>
        <p:nvSpPr>
          <p:cNvPr id="295" name="Google Shape;295;p18"/>
          <p:cNvSpPr/>
          <p:nvPr/>
        </p:nvSpPr>
        <p:spPr>
          <a:xfrm>
            <a:off x="246888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02   Diagnoosi</a:t>
            </a:r>
            <a:endParaRPr sz="900" b="0" i="0" u="none" strike="noStrike" cap="none">
              <a:solidFill>
                <a:schemeClr val="dk1"/>
              </a:solidFill>
              <a:latin typeface="Roboto"/>
              <a:ea typeface="Roboto"/>
              <a:cs typeface="Roboto"/>
              <a:sym typeface="Roboto"/>
            </a:endParaRPr>
          </a:p>
        </p:txBody>
      </p:sp>
      <p:sp>
        <p:nvSpPr>
          <p:cNvPr id="296" name="Google Shape;296;p18"/>
          <p:cNvSpPr/>
          <p:nvPr/>
        </p:nvSpPr>
        <p:spPr>
          <a:xfrm>
            <a:off x="4251960" y="365760"/>
            <a:ext cx="1645920" cy="274320"/>
          </a:xfrm>
          <a:prstGeom prst="roundRect">
            <a:avLst>
              <a:gd name="adj" fmla="val 50000"/>
            </a:avLst>
          </a:prstGeom>
          <a:solidFill>
            <a:schemeClr val="dk2"/>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900"/>
              <a:buFont typeface="Montserrat"/>
              <a:buNone/>
            </a:pPr>
            <a:r>
              <a:rPr lang="en-US" sz="900" b="1" i="0" u="none" strike="noStrike" cap="none">
                <a:solidFill>
                  <a:schemeClr val="lt1"/>
                </a:solidFill>
                <a:latin typeface="Montserrat"/>
                <a:ea typeface="Montserrat"/>
                <a:cs typeface="Montserrat"/>
                <a:sym typeface="Montserrat"/>
              </a:rPr>
              <a:t>03   Ratkaisu</a:t>
            </a:r>
            <a:endParaRPr sz="900" b="0" i="0" u="none" strike="noStrike" cap="none">
              <a:solidFill>
                <a:schemeClr val="dk1"/>
              </a:solidFill>
              <a:latin typeface="Roboto"/>
              <a:ea typeface="Roboto"/>
              <a:cs typeface="Roboto"/>
              <a:sym typeface="Roboto"/>
            </a:endParaRPr>
          </a:p>
        </p:txBody>
      </p:sp>
      <p:sp>
        <p:nvSpPr>
          <p:cNvPr id="297" name="Google Shape;297;p18"/>
          <p:cNvSpPr/>
          <p:nvPr/>
        </p:nvSpPr>
        <p:spPr>
          <a:xfrm>
            <a:off x="603504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04   Varmistaminen</a:t>
            </a:r>
            <a:endParaRPr sz="900" b="0" i="0" u="none" strike="noStrike" cap="none">
              <a:solidFill>
                <a:schemeClr val="dk1"/>
              </a:solidFill>
              <a:latin typeface="Roboto"/>
              <a:ea typeface="Roboto"/>
              <a:cs typeface="Roboto"/>
              <a:sym typeface="Roboto"/>
            </a:endParaRPr>
          </a:p>
        </p:txBody>
      </p:sp>
      <p:sp>
        <p:nvSpPr>
          <p:cNvPr id="298" name="Google Shape;298;p18"/>
          <p:cNvSpPr txBox="1">
            <a:spLocks noGrp="1"/>
          </p:cNvSpPr>
          <p:nvPr>
            <p:ph type="title"/>
          </p:nvPr>
        </p:nvSpPr>
        <p:spPr>
          <a:xfrm>
            <a:off x="685800" y="868680"/>
            <a:ext cx="10789920" cy="73152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chemeClr val="dk2"/>
              </a:buClr>
              <a:buSzPts val="3000"/>
              <a:buFont typeface="Montserrat"/>
              <a:buNone/>
            </a:pPr>
            <a:r>
              <a:rPr lang="en-US" sz="3000">
                <a:solidFill>
                  <a:schemeClr val="dk2"/>
                </a:solidFill>
                <a:latin typeface="Montserrat"/>
                <a:ea typeface="Montserrat"/>
                <a:cs typeface="Montserrat"/>
                <a:sym typeface="Montserrat"/>
              </a:rPr>
              <a:t>Oikea-aikaisuus on kiinteistönpidon suurin säästö</a:t>
            </a:r>
            <a:endParaRPr sz="3000"/>
          </a:p>
        </p:txBody>
      </p:sp>
      <p:sp>
        <p:nvSpPr>
          <p:cNvPr id="299" name="Google Shape;299;p18"/>
          <p:cNvSpPr/>
          <p:nvPr/>
        </p:nvSpPr>
        <p:spPr>
          <a:xfrm>
            <a:off x="685800" y="1920240"/>
            <a:ext cx="6400800" cy="4114800"/>
          </a:xfrm>
          <a:prstGeom prst="roundRect">
            <a:avLst>
              <a:gd name="adj" fmla="val 3111"/>
            </a:avLst>
          </a:prstGeom>
          <a:solidFill>
            <a:schemeClr val="lt2">
              <a:alpha val="30196"/>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00" name="Google Shape;300;p18"/>
          <p:cNvPicPr preferRelativeResize="0"/>
          <p:nvPr/>
        </p:nvPicPr>
        <p:blipFill rotWithShape="1">
          <a:blip r:embed="rId3">
            <a:alphaModFix/>
          </a:blip>
          <a:srcRect/>
          <a:stretch/>
        </p:blipFill>
        <p:spPr>
          <a:xfrm>
            <a:off x="914400" y="2057400"/>
            <a:ext cx="5943600" cy="3840480"/>
          </a:xfrm>
          <a:prstGeom prst="rect">
            <a:avLst/>
          </a:prstGeom>
          <a:noFill/>
          <a:ln>
            <a:noFill/>
          </a:ln>
        </p:spPr>
      </p:pic>
      <p:sp>
        <p:nvSpPr>
          <p:cNvPr id="301" name="Google Shape;301;p18"/>
          <p:cNvSpPr txBox="1"/>
          <p:nvPr/>
        </p:nvSpPr>
        <p:spPr>
          <a:xfrm>
            <a:off x="7589520" y="1920240"/>
            <a:ext cx="3886200"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4200"/>
              <a:buFont typeface="Montserrat"/>
              <a:buNone/>
            </a:pPr>
            <a:r>
              <a:rPr lang="en-US" sz="4200" b="1" i="0" u="none" strike="noStrike" cap="none">
                <a:solidFill>
                  <a:schemeClr val="dk2"/>
                </a:solidFill>
                <a:latin typeface="Montserrat"/>
                <a:ea typeface="Montserrat"/>
                <a:cs typeface="Montserrat"/>
                <a:sym typeface="Montserrat"/>
              </a:rPr>
              <a:t>10 v</a:t>
            </a:r>
            <a:endParaRPr sz="4200" b="0" i="0" u="none" strike="noStrike" cap="none">
              <a:solidFill>
                <a:schemeClr val="dk1"/>
              </a:solidFill>
              <a:latin typeface="Roboto"/>
              <a:ea typeface="Roboto"/>
              <a:cs typeface="Roboto"/>
              <a:sym typeface="Roboto"/>
            </a:endParaRPr>
          </a:p>
        </p:txBody>
      </p:sp>
      <p:sp>
        <p:nvSpPr>
          <p:cNvPr id="302" name="Google Shape;302;p18"/>
          <p:cNvSpPr txBox="1"/>
          <p:nvPr/>
        </p:nvSpPr>
        <p:spPr>
          <a:xfrm>
            <a:off x="7589520" y="2697480"/>
            <a:ext cx="3886200" cy="7772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400"/>
              <a:buFont typeface="Roboto"/>
              <a:buNone/>
            </a:pPr>
            <a:r>
              <a:rPr lang="en-US" sz="1400" b="0" i="0" u="none" strike="noStrike" cap="none">
                <a:solidFill>
                  <a:schemeClr val="dk1"/>
                </a:solidFill>
                <a:latin typeface="Roboto"/>
                <a:ea typeface="Roboto"/>
                <a:cs typeface="Roboto"/>
                <a:sym typeface="Roboto"/>
              </a:rPr>
              <a:t>Huono vedenohjaus voi tuottaa näkyvän vaurion jo kymmenessä vuodessa.</a:t>
            </a:r>
            <a:endParaRPr sz="1400" b="0" i="0" u="none" strike="noStrike" cap="none">
              <a:solidFill>
                <a:schemeClr val="dk1"/>
              </a:solidFill>
              <a:latin typeface="Roboto"/>
              <a:ea typeface="Roboto"/>
              <a:cs typeface="Roboto"/>
              <a:sym typeface="Roboto"/>
            </a:endParaRPr>
          </a:p>
        </p:txBody>
      </p:sp>
      <p:sp>
        <p:nvSpPr>
          <p:cNvPr id="303" name="Google Shape;303;p18"/>
          <p:cNvSpPr txBox="1"/>
          <p:nvPr/>
        </p:nvSpPr>
        <p:spPr>
          <a:xfrm>
            <a:off x="7589520" y="3703320"/>
            <a:ext cx="3886200"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4200"/>
              <a:buFont typeface="Montserrat"/>
              <a:buNone/>
            </a:pPr>
            <a:r>
              <a:rPr lang="en-US" sz="4200" b="1" i="0" u="none" strike="noStrike" cap="none">
                <a:solidFill>
                  <a:schemeClr val="dk2"/>
                </a:solidFill>
                <a:latin typeface="Montserrat"/>
                <a:ea typeface="Montserrat"/>
                <a:cs typeface="Montserrat"/>
                <a:sym typeface="Montserrat"/>
              </a:rPr>
              <a:t>30–50 v</a:t>
            </a:r>
            <a:endParaRPr sz="4200" b="0" i="0" u="none" strike="noStrike" cap="none">
              <a:solidFill>
                <a:schemeClr val="dk1"/>
              </a:solidFill>
              <a:latin typeface="Roboto"/>
              <a:ea typeface="Roboto"/>
              <a:cs typeface="Roboto"/>
              <a:sym typeface="Roboto"/>
            </a:endParaRPr>
          </a:p>
        </p:txBody>
      </p:sp>
      <p:sp>
        <p:nvSpPr>
          <p:cNvPr id="304" name="Google Shape;304;p18"/>
          <p:cNvSpPr txBox="1"/>
          <p:nvPr/>
        </p:nvSpPr>
        <p:spPr>
          <a:xfrm>
            <a:off x="7589520" y="4480560"/>
            <a:ext cx="3886200" cy="7772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400"/>
              <a:buFont typeface="Roboto"/>
              <a:buNone/>
            </a:pPr>
            <a:r>
              <a:rPr lang="en-US" sz="1400" b="0" i="0" u="none" strike="noStrike" cap="none">
                <a:solidFill>
                  <a:schemeClr val="dk1"/>
                </a:solidFill>
                <a:latin typeface="Roboto"/>
                <a:ea typeface="Roboto"/>
                <a:cs typeface="Roboto"/>
                <a:sym typeface="Roboto"/>
              </a:rPr>
              <a:t>Niin kauan rakenteen pitäisi kestää, kun huolto tehdään ajallaan.</a:t>
            </a:r>
            <a:endParaRPr sz="1400" b="0" i="0" u="none" strike="noStrike" cap="none">
              <a:solidFill>
                <a:schemeClr val="dk1"/>
              </a:solidFill>
              <a:latin typeface="Roboto"/>
              <a:ea typeface="Roboto"/>
              <a:cs typeface="Roboto"/>
              <a:sym typeface="Roboto"/>
            </a:endParaRPr>
          </a:p>
        </p:txBody>
      </p:sp>
      <p:sp>
        <p:nvSpPr>
          <p:cNvPr id="305" name="Google Shape;305;p18"/>
          <p:cNvSpPr txBox="1"/>
          <p:nvPr/>
        </p:nvSpPr>
        <p:spPr>
          <a:xfrm>
            <a:off x="7589520" y="5440680"/>
            <a:ext cx="3886200" cy="6400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3"/>
              </a:buClr>
              <a:buSzPts val="1200"/>
              <a:buFont typeface="Roboto"/>
              <a:buNone/>
            </a:pPr>
            <a:r>
              <a:rPr lang="en-US" sz="1200" b="0" i="1" u="none" strike="noStrike" cap="none">
                <a:solidFill>
                  <a:schemeClr val="accent3"/>
                </a:solidFill>
                <a:latin typeface="Roboto"/>
                <a:ea typeface="Roboto"/>
                <a:cs typeface="Roboto"/>
                <a:sym typeface="Roboto"/>
              </a:rPr>
              <a:t>Korjaus ei ole pelkkää paikkausta: tippanokat ja kaadot on suunniteltava, jotta vaurio ei uusiudu.</a:t>
            </a:r>
            <a:endParaRPr sz="1200" b="0" i="0" u="none" strike="noStrike" cap="none">
              <a:solidFill>
                <a:schemeClr val="dk1"/>
              </a:solidFill>
              <a:latin typeface="Roboto"/>
              <a:ea typeface="Roboto"/>
              <a:cs typeface="Roboto"/>
              <a:sym typeface="Roboto"/>
            </a:endParaRPr>
          </a:p>
        </p:txBody>
      </p:sp>
      <p:sp>
        <p:nvSpPr>
          <p:cNvPr id="306" name="Google Shape;306;p18"/>
          <p:cNvSpPr txBox="1">
            <a:spLocks noGrp="1"/>
          </p:cNvSpPr>
          <p:nvPr>
            <p:ph type="sldNum" idx="4294967295"/>
          </p:nvPr>
        </p:nvSpPr>
        <p:spPr>
          <a:xfrm>
            <a:off x="11045952" y="6309360"/>
            <a:ext cx="45720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900" b="0" i="0" u="none" strike="noStrike" cap="none">
                <a:solidFill>
                  <a:srgbClr val="6E6151"/>
                </a:solidFill>
                <a:latin typeface="Roboto"/>
                <a:ea typeface="Roboto"/>
                <a:cs typeface="Roboto"/>
                <a:sym typeface="Roboto"/>
              </a:rPr>
              <a:t>13</a:t>
            </a:fld>
            <a:endParaRPr sz="900" b="0" i="0" u="none" strike="noStrike" cap="none">
              <a:solidFill>
                <a:srgbClr val="6E6151"/>
              </a:solidFill>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19"/>
          <p:cNvSpPr/>
          <p:nvPr/>
        </p:nvSpPr>
        <p:spPr>
          <a:xfrm>
            <a:off x="68580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01   Ongelma</a:t>
            </a:r>
            <a:endParaRPr sz="900" b="0" i="0" u="none" strike="noStrike" cap="none">
              <a:solidFill>
                <a:schemeClr val="dk1"/>
              </a:solidFill>
              <a:latin typeface="Roboto"/>
              <a:ea typeface="Roboto"/>
              <a:cs typeface="Roboto"/>
              <a:sym typeface="Roboto"/>
            </a:endParaRPr>
          </a:p>
        </p:txBody>
      </p:sp>
      <p:sp>
        <p:nvSpPr>
          <p:cNvPr id="313" name="Google Shape;313;p19"/>
          <p:cNvSpPr/>
          <p:nvPr/>
        </p:nvSpPr>
        <p:spPr>
          <a:xfrm>
            <a:off x="246888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02   Diagnoosi</a:t>
            </a:r>
            <a:endParaRPr sz="900" b="0" i="0" u="none" strike="noStrike" cap="none">
              <a:solidFill>
                <a:schemeClr val="dk1"/>
              </a:solidFill>
              <a:latin typeface="Roboto"/>
              <a:ea typeface="Roboto"/>
              <a:cs typeface="Roboto"/>
              <a:sym typeface="Roboto"/>
            </a:endParaRPr>
          </a:p>
        </p:txBody>
      </p:sp>
      <p:sp>
        <p:nvSpPr>
          <p:cNvPr id="314" name="Google Shape;314;p19"/>
          <p:cNvSpPr/>
          <p:nvPr/>
        </p:nvSpPr>
        <p:spPr>
          <a:xfrm>
            <a:off x="4251960" y="365760"/>
            <a:ext cx="1645920" cy="274320"/>
          </a:xfrm>
          <a:prstGeom prst="roundRect">
            <a:avLst>
              <a:gd name="adj" fmla="val 50000"/>
            </a:avLst>
          </a:prstGeom>
          <a:solidFill>
            <a:schemeClr val="dk2"/>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900"/>
              <a:buFont typeface="Montserrat"/>
              <a:buNone/>
            </a:pPr>
            <a:r>
              <a:rPr lang="en-US" sz="900" b="1" i="0" u="none" strike="noStrike" cap="none">
                <a:solidFill>
                  <a:schemeClr val="lt1"/>
                </a:solidFill>
                <a:latin typeface="Montserrat"/>
                <a:ea typeface="Montserrat"/>
                <a:cs typeface="Montserrat"/>
                <a:sym typeface="Montserrat"/>
              </a:rPr>
              <a:t>03   Ratkaisu</a:t>
            </a:r>
            <a:endParaRPr sz="900" b="0" i="0" u="none" strike="noStrike" cap="none">
              <a:solidFill>
                <a:schemeClr val="dk1"/>
              </a:solidFill>
              <a:latin typeface="Roboto"/>
              <a:ea typeface="Roboto"/>
              <a:cs typeface="Roboto"/>
              <a:sym typeface="Roboto"/>
            </a:endParaRPr>
          </a:p>
        </p:txBody>
      </p:sp>
      <p:sp>
        <p:nvSpPr>
          <p:cNvPr id="315" name="Google Shape;315;p19"/>
          <p:cNvSpPr/>
          <p:nvPr/>
        </p:nvSpPr>
        <p:spPr>
          <a:xfrm>
            <a:off x="603504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04   Varmistaminen</a:t>
            </a:r>
            <a:endParaRPr sz="900" b="0" i="0" u="none" strike="noStrike" cap="none">
              <a:solidFill>
                <a:schemeClr val="dk1"/>
              </a:solidFill>
              <a:latin typeface="Roboto"/>
              <a:ea typeface="Roboto"/>
              <a:cs typeface="Roboto"/>
              <a:sym typeface="Roboto"/>
            </a:endParaRPr>
          </a:p>
        </p:txBody>
      </p:sp>
      <p:sp>
        <p:nvSpPr>
          <p:cNvPr id="316" name="Google Shape;316;p19"/>
          <p:cNvSpPr txBox="1">
            <a:spLocks noGrp="1"/>
          </p:cNvSpPr>
          <p:nvPr>
            <p:ph type="title"/>
          </p:nvPr>
        </p:nvSpPr>
        <p:spPr>
          <a:xfrm>
            <a:off x="685800" y="868680"/>
            <a:ext cx="10789920" cy="73152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chemeClr val="dk2"/>
              </a:buClr>
              <a:buSzPts val="3000"/>
              <a:buFont typeface="Montserrat"/>
              <a:buNone/>
            </a:pPr>
            <a:r>
              <a:rPr lang="en-US" sz="3000">
                <a:solidFill>
                  <a:schemeClr val="dk2"/>
                </a:solidFill>
                <a:latin typeface="Montserrat"/>
                <a:ea typeface="Montserrat"/>
                <a:cs typeface="Montserrat"/>
                <a:sym typeface="Montserrat"/>
              </a:rPr>
              <a:t>Oikea materiaali oikeassa paikassa on puolet korjausta</a:t>
            </a:r>
            <a:endParaRPr sz="3000"/>
          </a:p>
        </p:txBody>
      </p:sp>
      <p:sp>
        <p:nvSpPr>
          <p:cNvPr id="317" name="Google Shape;317;p19"/>
          <p:cNvSpPr/>
          <p:nvPr/>
        </p:nvSpPr>
        <p:spPr>
          <a:xfrm>
            <a:off x="685800" y="1920240"/>
            <a:ext cx="3474720" cy="3611880"/>
          </a:xfrm>
          <a:prstGeom prst="roundRect">
            <a:avLst>
              <a:gd name="adj" fmla="val 3684"/>
            </a:avLst>
          </a:prstGeom>
          <a:solidFill>
            <a:schemeClr val="lt2">
              <a:alpha val="30196"/>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19"/>
          <p:cNvSpPr/>
          <p:nvPr/>
        </p:nvSpPr>
        <p:spPr>
          <a:xfrm>
            <a:off x="1005840" y="2194560"/>
            <a:ext cx="685800" cy="685800"/>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19" name="Google Shape;319;p19" descr="Kivipinnat ja rappaukset"/>
          <p:cNvPicPr preferRelativeResize="0"/>
          <p:nvPr/>
        </p:nvPicPr>
        <p:blipFill rotWithShape="1">
          <a:blip r:embed="rId3">
            <a:alphaModFix/>
          </a:blip>
          <a:srcRect/>
          <a:stretch/>
        </p:blipFill>
        <p:spPr>
          <a:xfrm>
            <a:off x="1177290" y="2366010"/>
            <a:ext cx="342900" cy="342900"/>
          </a:xfrm>
          <a:prstGeom prst="rect">
            <a:avLst/>
          </a:prstGeom>
          <a:noFill/>
          <a:ln>
            <a:noFill/>
          </a:ln>
        </p:spPr>
      </p:pic>
      <p:sp>
        <p:nvSpPr>
          <p:cNvPr id="320" name="Google Shape;320;p19"/>
          <p:cNvSpPr txBox="1"/>
          <p:nvPr/>
        </p:nvSpPr>
        <p:spPr>
          <a:xfrm>
            <a:off x="1005840" y="3063240"/>
            <a:ext cx="283464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1600"/>
              <a:buFont typeface="Montserrat"/>
              <a:buNone/>
            </a:pPr>
            <a:r>
              <a:rPr lang="en-US" sz="1600" b="1" i="0" u="none" strike="noStrike" cap="none">
                <a:solidFill>
                  <a:schemeClr val="dk2"/>
                </a:solidFill>
                <a:latin typeface="Montserrat"/>
                <a:ea typeface="Montserrat"/>
                <a:cs typeface="Montserrat"/>
                <a:sym typeface="Montserrat"/>
              </a:rPr>
              <a:t>Kivipinnat ja rappaukset</a:t>
            </a:r>
            <a:endParaRPr sz="1600" b="0" i="0" u="none" strike="noStrike" cap="none">
              <a:solidFill>
                <a:schemeClr val="dk1"/>
              </a:solidFill>
              <a:latin typeface="Roboto"/>
              <a:ea typeface="Roboto"/>
              <a:cs typeface="Roboto"/>
              <a:sym typeface="Roboto"/>
            </a:endParaRPr>
          </a:p>
        </p:txBody>
      </p:sp>
      <p:sp>
        <p:nvSpPr>
          <p:cNvPr id="321" name="Google Shape;321;p19"/>
          <p:cNvSpPr txBox="1"/>
          <p:nvPr/>
        </p:nvSpPr>
        <p:spPr>
          <a:xfrm>
            <a:off x="1005840" y="3566160"/>
            <a:ext cx="2834640" cy="1828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350"/>
              <a:buFont typeface="Roboto"/>
              <a:buNone/>
            </a:pPr>
            <a:r>
              <a:rPr lang="en-US" sz="1350" b="1" i="0" u="none" strike="noStrike" cap="none">
                <a:solidFill>
                  <a:schemeClr val="dk1"/>
                </a:solidFill>
                <a:latin typeface="Roboto"/>
                <a:ea typeface="Roboto"/>
                <a:cs typeface="Roboto"/>
                <a:sym typeface="Roboto"/>
              </a:rPr>
              <a:t>Silikaattimaali: </a:t>
            </a:r>
            <a:r>
              <a:rPr lang="en-US" sz="1350" b="0" i="0" u="none" strike="noStrike" cap="none">
                <a:solidFill>
                  <a:schemeClr val="dk1"/>
                </a:solidFill>
                <a:latin typeface="Roboto"/>
                <a:ea typeface="Roboto"/>
                <a:cs typeface="Roboto"/>
                <a:sym typeface="Roboto"/>
              </a:rPr>
              <a:t>epäorgaaninen ja diffuusioavoin, sitoutuu alustaan eikä hilseile.</a:t>
            </a:r>
            <a:endParaRPr sz="1350" b="0" i="0" u="none" strike="noStrike" cap="none">
              <a:solidFill>
                <a:schemeClr val="dk1"/>
              </a:solidFill>
              <a:latin typeface="Roboto"/>
              <a:ea typeface="Roboto"/>
              <a:cs typeface="Roboto"/>
              <a:sym typeface="Roboto"/>
            </a:endParaRPr>
          </a:p>
          <a:p>
            <a:pPr marL="0" marR="0" lvl="0" indent="0" algn="l" rtl="0">
              <a:spcBef>
                <a:spcPts val="800"/>
              </a:spcBef>
              <a:spcAft>
                <a:spcPts val="0"/>
              </a:spcAft>
              <a:buClr>
                <a:schemeClr val="dk1"/>
              </a:buClr>
              <a:buSzPts val="1350"/>
              <a:buFont typeface="Roboto"/>
              <a:buNone/>
            </a:pPr>
            <a:r>
              <a:rPr lang="en-US" sz="1350" b="1" i="0" u="none" strike="noStrike" cap="none">
                <a:solidFill>
                  <a:schemeClr val="dk1"/>
                </a:solidFill>
                <a:latin typeface="Roboto"/>
                <a:ea typeface="Roboto"/>
                <a:cs typeface="Roboto"/>
                <a:sym typeface="Roboto"/>
              </a:rPr>
              <a:t>Kalkkimaali: </a:t>
            </a:r>
            <a:r>
              <a:rPr lang="en-US" sz="1350" b="0" i="0" u="none" strike="noStrike" cap="none">
                <a:solidFill>
                  <a:schemeClr val="dk1"/>
                </a:solidFill>
                <a:latin typeface="Roboto"/>
                <a:ea typeface="Roboto"/>
                <a:cs typeface="Roboto"/>
                <a:sym typeface="Roboto"/>
              </a:rPr>
              <a:t>erittäin hengittävä, korkea pH estää levää ja hometta.</a:t>
            </a:r>
            <a:endParaRPr sz="1350" b="0" i="0" u="none" strike="noStrike" cap="none">
              <a:solidFill>
                <a:schemeClr val="dk1"/>
              </a:solidFill>
              <a:latin typeface="Roboto"/>
              <a:ea typeface="Roboto"/>
              <a:cs typeface="Roboto"/>
              <a:sym typeface="Roboto"/>
            </a:endParaRPr>
          </a:p>
        </p:txBody>
      </p:sp>
      <p:sp>
        <p:nvSpPr>
          <p:cNvPr id="322" name="Google Shape;322;p19"/>
          <p:cNvSpPr/>
          <p:nvPr/>
        </p:nvSpPr>
        <p:spPr>
          <a:xfrm>
            <a:off x="4343400" y="1920240"/>
            <a:ext cx="3474720" cy="3611880"/>
          </a:xfrm>
          <a:prstGeom prst="roundRect">
            <a:avLst>
              <a:gd name="adj" fmla="val 3684"/>
            </a:avLst>
          </a:prstGeom>
          <a:solidFill>
            <a:schemeClr val="lt2">
              <a:alpha val="30196"/>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19"/>
          <p:cNvSpPr/>
          <p:nvPr/>
        </p:nvSpPr>
        <p:spPr>
          <a:xfrm>
            <a:off x="4663440" y="2194560"/>
            <a:ext cx="685800" cy="685800"/>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24" name="Google Shape;324;p19" descr="Puuosat"/>
          <p:cNvPicPr preferRelativeResize="0"/>
          <p:nvPr/>
        </p:nvPicPr>
        <p:blipFill rotWithShape="1">
          <a:blip r:embed="rId4">
            <a:alphaModFix/>
          </a:blip>
          <a:srcRect/>
          <a:stretch/>
        </p:blipFill>
        <p:spPr>
          <a:xfrm>
            <a:off x="4834890" y="2366010"/>
            <a:ext cx="342900" cy="342900"/>
          </a:xfrm>
          <a:prstGeom prst="rect">
            <a:avLst/>
          </a:prstGeom>
          <a:noFill/>
          <a:ln>
            <a:noFill/>
          </a:ln>
        </p:spPr>
      </p:pic>
      <p:sp>
        <p:nvSpPr>
          <p:cNvPr id="325" name="Google Shape;325;p19"/>
          <p:cNvSpPr txBox="1"/>
          <p:nvPr/>
        </p:nvSpPr>
        <p:spPr>
          <a:xfrm>
            <a:off x="4663440" y="3063240"/>
            <a:ext cx="283464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1600"/>
              <a:buFont typeface="Montserrat"/>
              <a:buNone/>
            </a:pPr>
            <a:r>
              <a:rPr lang="en-US" sz="1600" b="1" i="0" u="none" strike="noStrike" cap="none">
                <a:solidFill>
                  <a:schemeClr val="dk2"/>
                </a:solidFill>
                <a:latin typeface="Montserrat"/>
                <a:ea typeface="Montserrat"/>
                <a:cs typeface="Montserrat"/>
                <a:sym typeface="Montserrat"/>
              </a:rPr>
              <a:t>Puuosat</a:t>
            </a:r>
            <a:endParaRPr sz="1600" b="0" i="0" u="none" strike="noStrike" cap="none">
              <a:solidFill>
                <a:schemeClr val="dk1"/>
              </a:solidFill>
              <a:latin typeface="Roboto"/>
              <a:ea typeface="Roboto"/>
              <a:cs typeface="Roboto"/>
              <a:sym typeface="Roboto"/>
            </a:endParaRPr>
          </a:p>
        </p:txBody>
      </p:sp>
      <p:sp>
        <p:nvSpPr>
          <p:cNvPr id="326" name="Google Shape;326;p19"/>
          <p:cNvSpPr txBox="1"/>
          <p:nvPr/>
        </p:nvSpPr>
        <p:spPr>
          <a:xfrm>
            <a:off x="4663440" y="3566160"/>
            <a:ext cx="2834640" cy="1828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350"/>
              <a:buFont typeface="Roboto"/>
              <a:buNone/>
            </a:pPr>
            <a:r>
              <a:rPr lang="en-US" sz="1350" b="1" i="0" u="none" strike="noStrike" cap="none">
                <a:solidFill>
                  <a:schemeClr val="dk1"/>
                </a:solidFill>
                <a:latin typeface="Roboto"/>
                <a:ea typeface="Roboto"/>
                <a:cs typeface="Roboto"/>
                <a:sym typeface="Roboto"/>
              </a:rPr>
              <a:t>Pellavaöljymaali: </a:t>
            </a:r>
            <a:r>
              <a:rPr lang="en-US" sz="1350" b="0" i="0" u="none" strike="noStrike" cap="none">
                <a:solidFill>
                  <a:schemeClr val="dk1"/>
                </a:solidFill>
                <a:latin typeface="Roboto"/>
                <a:ea typeface="Roboto"/>
                <a:cs typeface="Roboto"/>
                <a:sym typeface="Roboto"/>
              </a:rPr>
              <a:t>imeytyy syvälle ja suojaa puuta sisältäpäin.</a:t>
            </a:r>
            <a:endParaRPr sz="1350" b="0" i="0" u="none" strike="noStrike" cap="none">
              <a:solidFill>
                <a:schemeClr val="dk1"/>
              </a:solidFill>
              <a:latin typeface="Roboto"/>
              <a:ea typeface="Roboto"/>
              <a:cs typeface="Roboto"/>
              <a:sym typeface="Roboto"/>
            </a:endParaRPr>
          </a:p>
          <a:p>
            <a:pPr marL="0" marR="0" lvl="0" indent="0" algn="l" rtl="0">
              <a:spcBef>
                <a:spcPts val="800"/>
              </a:spcBef>
              <a:spcAft>
                <a:spcPts val="0"/>
              </a:spcAft>
              <a:buClr>
                <a:schemeClr val="dk1"/>
              </a:buClr>
              <a:buSzPts val="1350"/>
              <a:buFont typeface="Roboto"/>
              <a:buNone/>
            </a:pPr>
            <a:r>
              <a:rPr lang="en-US" sz="1350" b="1" i="0" u="none" strike="noStrike" cap="none">
                <a:solidFill>
                  <a:schemeClr val="dk1"/>
                </a:solidFill>
                <a:latin typeface="Roboto"/>
                <a:ea typeface="Roboto"/>
                <a:cs typeface="Roboto"/>
                <a:sym typeface="Roboto"/>
              </a:rPr>
              <a:t>Ei tiivistä kalvoa: </a:t>
            </a:r>
            <a:r>
              <a:rPr lang="en-US" sz="1350" b="0" i="0" u="none" strike="noStrike" cap="none">
                <a:solidFill>
                  <a:schemeClr val="dk1"/>
                </a:solidFill>
                <a:latin typeface="Roboto"/>
                <a:ea typeface="Roboto"/>
                <a:cs typeface="Roboto"/>
                <a:sym typeface="Roboto"/>
              </a:rPr>
              <a:t>kosteus ei lukitu rakenteeseen, mikä ehkäisee lahoa.</a:t>
            </a:r>
            <a:endParaRPr sz="1350" b="0" i="0" u="none" strike="noStrike" cap="none">
              <a:solidFill>
                <a:schemeClr val="dk1"/>
              </a:solidFill>
              <a:latin typeface="Roboto"/>
              <a:ea typeface="Roboto"/>
              <a:cs typeface="Roboto"/>
              <a:sym typeface="Roboto"/>
            </a:endParaRPr>
          </a:p>
        </p:txBody>
      </p:sp>
      <p:sp>
        <p:nvSpPr>
          <p:cNvPr id="327" name="Google Shape;327;p19"/>
          <p:cNvSpPr/>
          <p:nvPr/>
        </p:nvSpPr>
        <p:spPr>
          <a:xfrm>
            <a:off x="8001000" y="1920240"/>
            <a:ext cx="3474720" cy="3611880"/>
          </a:xfrm>
          <a:prstGeom prst="roundRect">
            <a:avLst>
              <a:gd name="adj" fmla="val 3684"/>
            </a:avLst>
          </a:prstGeom>
          <a:solidFill>
            <a:schemeClr val="lt2">
              <a:alpha val="30196"/>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19"/>
          <p:cNvSpPr/>
          <p:nvPr/>
        </p:nvSpPr>
        <p:spPr>
          <a:xfrm>
            <a:off x="8321040" y="2194560"/>
            <a:ext cx="685800" cy="685800"/>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29" name="Google Shape;329;p19" descr="Miksi hengittävä?"/>
          <p:cNvPicPr preferRelativeResize="0"/>
          <p:nvPr/>
        </p:nvPicPr>
        <p:blipFill rotWithShape="1">
          <a:blip r:embed="rId5">
            <a:alphaModFix/>
          </a:blip>
          <a:srcRect/>
          <a:stretch/>
        </p:blipFill>
        <p:spPr>
          <a:xfrm>
            <a:off x="8492490" y="2366010"/>
            <a:ext cx="342900" cy="342900"/>
          </a:xfrm>
          <a:prstGeom prst="rect">
            <a:avLst/>
          </a:prstGeom>
          <a:noFill/>
          <a:ln>
            <a:noFill/>
          </a:ln>
        </p:spPr>
      </p:pic>
      <p:sp>
        <p:nvSpPr>
          <p:cNvPr id="330" name="Google Shape;330;p19"/>
          <p:cNvSpPr txBox="1"/>
          <p:nvPr/>
        </p:nvSpPr>
        <p:spPr>
          <a:xfrm>
            <a:off x="8321040" y="3063240"/>
            <a:ext cx="283464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1600"/>
              <a:buFont typeface="Montserrat"/>
              <a:buNone/>
            </a:pPr>
            <a:r>
              <a:rPr lang="en-US" sz="1600" b="1" i="0" u="none" strike="noStrike" cap="none">
                <a:solidFill>
                  <a:schemeClr val="dk2"/>
                </a:solidFill>
                <a:latin typeface="Montserrat"/>
                <a:ea typeface="Montserrat"/>
                <a:cs typeface="Montserrat"/>
                <a:sym typeface="Montserrat"/>
              </a:rPr>
              <a:t>Miksi hengittävä?</a:t>
            </a:r>
            <a:endParaRPr sz="1600" b="0" i="0" u="none" strike="noStrike" cap="none">
              <a:solidFill>
                <a:schemeClr val="dk1"/>
              </a:solidFill>
              <a:latin typeface="Roboto"/>
              <a:ea typeface="Roboto"/>
              <a:cs typeface="Roboto"/>
              <a:sym typeface="Roboto"/>
            </a:endParaRPr>
          </a:p>
        </p:txBody>
      </p:sp>
      <p:sp>
        <p:nvSpPr>
          <p:cNvPr id="331" name="Google Shape;331;p19"/>
          <p:cNvSpPr txBox="1"/>
          <p:nvPr/>
        </p:nvSpPr>
        <p:spPr>
          <a:xfrm>
            <a:off x="8321040" y="3566160"/>
            <a:ext cx="2834640" cy="1828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350"/>
              <a:buFont typeface="Roboto"/>
              <a:buNone/>
            </a:pPr>
            <a:r>
              <a:rPr lang="en-US" sz="1350" b="1" i="0" u="none" strike="noStrike" cap="none">
                <a:solidFill>
                  <a:schemeClr val="dk1"/>
                </a:solidFill>
                <a:latin typeface="Roboto"/>
                <a:ea typeface="Roboto"/>
                <a:cs typeface="Roboto"/>
                <a:sym typeface="Roboto"/>
              </a:rPr>
              <a:t>Rakenteen on kuivuttava: </a:t>
            </a:r>
            <a:r>
              <a:rPr lang="en-US" sz="1350" b="0" i="0" u="none" strike="noStrike" cap="none">
                <a:solidFill>
                  <a:schemeClr val="dk1"/>
                </a:solidFill>
                <a:latin typeface="Roboto"/>
                <a:ea typeface="Roboto"/>
                <a:cs typeface="Roboto"/>
                <a:sym typeface="Roboto"/>
              </a:rPr>
              <a:t>liian tiivis maali johtaa pakkasrapautumiseen nollanylityksissä.</a:t>
            </a:r>
            <a:endParaRPr sz="1350" b="0" i="0" u="none" strike="noStrike" cap="none">
              <a:solidFill>
                <a:schemeClr val="dk1"/>
              </a:solidFill>
              <a:latin typeface="Roboto"/>
              <a:ea typeface="Roboto"/>
              <a:cs typeface="Roboto"/>
              <a:sym typeface="Roboto"/>
            </a:endParaRPr>
          </a:p>
          <a:p>
            <a:pPr marL="0" marR="0" lvl="0" indent="0" algn="l" rtl="0">
              <a:spcBef>
                <a:spcPts val="800"/>
              </a:spcBef>
              <a:spcAft>
                <a:spcPts val="0"/>
              </a:spcAft>
              <a:buClr>
                <a:schemeClr val="dk1"/>
              </a:buClr>
              <a:buSzPts val="1350"/>
              <a:buFont typeface="Roboto"/>
              <a:buNone/>
            </a:pPr>
            <a:r>
              <a:rPr lang="en-US" sz="1350" b="1" i="0" u="none" strike="noStrike" cap="none">
                <a:solidFill>
                  <a:schemeClr val="dk1"/>
                </a:solidFill>
                <a:latin typeface="Roboto"/>
                <a:ea typeface="Roboto"/>
                <a:cs typeface="Roboto"/>
                <a:sym typeface="Roboto"/>
              </a:rPr>
              <a:t>Elinkaarisäästö: </a:t>
            </a:r>
            <a:r>
              <a:rPr lang="en-US" sz="1350" b="0" i="0" u="none" strike="noStrike" cap="none">
                <a:solidFill>
                  <a:schemeClr val="dk1"/>
                </a:solidFill>
                <a:latin typeface="Roboto"/>
                <a:ea typeface="Roboto"/>
                <a:cs typeface="Roboto"/>
                <a:sym typeface="Roboto"/>
              </a:rPr>
              <a:t>vauriot eivät uusiudu jo 10 vuodessa.</a:t>
            </a:r>
            <a:endParaRPr sz="1350" b="0" i="0" u="none" strike="noStrike" cap="none">
              <a:solidFill>
                <a:schemeClr val="dk1"/>
              </a:solidFill>
              <a:latin typeface="Roboto"/>
              <a:ea typeface="Roboto"/>
              <a:cs typeface="Roboto"/>
              <a:sym typeface="Roboto"/>
            </a:endParaRPr>
          </a:p>
        </p:txBody>
      </p:sp>
      <p:sp>
        <p:nvSpPr>
          <p:cNvPr id="332" name="Google Shape;332;p19"/>
          <p:cNvSpPr txBox="1"/>
          <p:nvPr/>
        </p:nvSpPr>
        <p:spPr>
          <a:xfrm>
            <a:off x="685800" y="5715000"/>
            <a:ext cx="1078992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1400"/>
              <a:buFont typeface="Montserrat"/>
              <a:buNone/>
            </a:pPr>
            <a:r>
              <a:rPr lang="en-US" sz="1400" b="1" i="0" u="none" strike="noStrike" cap="none">
                <a:solidFill>
                  <a:schemeClr val="dk2"/>
                </a:solidFill>
                <a:latin typeface="Montserrat"/>
                <a:ea typeface="Montserrat"/>
                <a:cs typeface="Montserrat"/>
                <a:sym typeface="Montserrat"/>
              </a:rPr>
              <a:t>Laadukas suunnittelu ja oikeat materiaalit säästävät pitkällä aikavälillä kymmeniä tuhansia euroja.</a:t>
            </a:r>
            <a:endParaRPr sz="1400" b="0" i="0" u="none" strike="noStrike" cap="none">
              <a:solidFill>
                <a:schemeClr val="dk1"/>
              </a:solidFill>
              <a:latin typeface="Roboto"/>
              <a:ea typeface="Roboto"/>
              <a:cs typeface="Roboto"/>
              <a:sym typeface="Roboto"/>
            </a:endParaRPr>
          </a:p>
        </p:txBody>
      </p:sp>
      <p:sp>
        <p:nvSpPr>
          <p:cNvPr id="333" name="Google Shape;333;p19"/>
          <p:cNvSpPr txBox="1">
            <a:spLocks noGrp="1"/>
          </p:cNvSpPr>
          <p:nvPr>
            <p:ph type="sldNum" idx="4294967295"/>
          </p:nvPr>
        </p:nvSpPr>
        <p:spPr>
          <a:xfrm>
            <a:off x="11045952" y="6309360"/>
            <a:ext cx="45720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900" b="0" i="0" u="none" strike="noStrike" cap="none">
                <a:solidFill>
                  <a:srgbClr val="6E6151"/>
                </a:solidFill>
                <a:latin typeface="Roboto"/>
                <a:ea typeface="Roboto"/>
                <a:cs typeface="Roboto"/>
                <a:sym typeface="Roboto"/>
              </a:rPr>
              <a:t>14</a:t>
            </a:fld>
            <a:endParaRPr sz="900" b="0" i="0" u="none" strike="noStrike" cap="none">
              <a:solidFill>
                <a:srgbClr val="6E6151"/>
              </a:solidFill>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20"/>
          <p:cNvSpPr/>
          <p:nvPr/>
        </p:nvSpPr>
        <p:spPr>
          <a:xfrm>
            <a:off x="68580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01   Ongelma</a:t>
            </a:r>
            <a:endParaRPr sz="900" b="0" i="0" u="none" strike="noStrike" cap="none">
              <a:solidFill>
                <a:schemeClr val="dk1"/>
              </a:solidFill>
              <a:latin typeface="Roboto"/>
              <a:ea typeface="Roboto"/>
              <a:cs typeface="Roboto"/>
              <a:sym typeface="Roboto"/>
            </a:endParaRPr>
          </a:p>
        </p:txBody>
      </p:sp>
      <p:sp>
        <p:nvSpPr>
          <p:cNvPr id="340" name="Google Shape;340;p20"/>
          <p:cNvSpPr/>
          <p:nvPr/>
        </p:nvSpPr>
        <p:spPr>
          <a:xfrm>
            <a:off x="246888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02   Diagnoosi</a:t>
            </a:r>
            <a:endParaRPr sz="900" b="0" i="0" u="none" strike="noStrike" cap="none">
              <a:solidFill>
                <a:schemeClr val="dk1"/>
              </a:solidFill>
              <a:latin typeface="Roboto"/>
              <a:ea typeface="Roboto"/>
              <a:cs typeface="Roboto"/>
              <a:sym typeface="Roboto"/>
            </a:endParaRPr>
          </a:p>
        </p:txBody>
      </p:sp>
      <p:sp>
        <p:nvSpPr>
          <p:cNvPr id="341" name="Google Shape;341;p20"/>
          <p:cNvSpPr/>
          <p:nvPr/>
        </p:nvSpPr>
        <p:spPr>
          <a:xfrm>
            <a:off x="4251960" y="365760"/>
            <a:ext cx="1645920" cy="274320"/>
          </a:xfrm>
          <a:prstGeom prst="roundRect">
            <a:avLst>
              <a:gd name="adj" fmla="val 50000"/>
            </a:avLst>
          </a:prstGeom>
          <a:solidFill>
            <a:schemeClr val="dk2"/>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900"/>
              <a:buFont typeface="Montserrat"/>
              <a:buNone/>
            </a:pPr>
            <a:r>
              <a:rPr lang="en-US" sz="900" b="1" i="0" u="none" strike="noStrike" cap="none">
                <a:solidFill>
                  <a:schemeClr val="lt1"/>
                </a:solidFill>
                <a:latin typeface="Montserrat"/>
                <a:ea typeface="Montserrat"/>
                <a:cs typeface="Montserrat"/>
                <a:sym typeface="Montserrat"/>
              </a:rPr>
              <a:t>03   Ratkaisu</a:t>
            </a:r>
            <a:endParaRPr sz="900" b="0" i="0" u="none" strike="noStrike" cap="none">
              <a:solidFill>
                <a:schemeClr val="dk1"/>
              </a:solidFill>
              <a:latin typeface="Roboto"/>
              <a:ea typeface="Roboto"/>
              <a:cs typeface="Roboto"/>
              <a:sym typeface="Roboto"/>
            </a:endParaRPr>
          </a:p>
        </p:txBody>
      </p:sp>
      <p:sp>
        <p:nvSpPr>
          <p:cNvPr id="342" name="Google Shape;342;p20"/>
          <p:cNvSpPr/>
          <p:nvPr/>
        </p:nvSpPr>
        <p:spPr>
          <a:xfrm>
            <a:off x="603504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04   Varmistaminen</a:t>
            </a:r>
            <a:endParaRPr sz="900" b="0" i="0" u="none" strike="noStrike" cap="none">
              <a:solidFill>
                <a:schemeClr val="dk1"/>
              </a:solidFill>
              <a:latin typeface="Roboto"/>
              <a:ea typeface="Roboto"/>
              <a:cs typeface="Roboto"/>
              <a:sym typeface="Roboto"/>
            </a:endParaRPr>
          </a:p>
        </p:txBody>
      </p:sp>
      <p:sp>
        <p:nvSpPr>
          <p:cNvPr id="343" name="Google Shape;343;p20"/>
          <p:cNvSpPr txBox="1">
            <a:spLocks noGrp="1"/>
          </p:cNvSpPr>
          <p:nvPr>
            <p:ph type="title"/>
          </p:nvPr>
        </p:nvSpPr>
        <p:spPr>
          <a:xfrm>
            <a:off x="685800" y="868680"/>
            <a:ext cx="10789920" cy="73152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chemeClr val="dk2"/>
              </a:buClr>
              <a:buSzPts val="3000"/>
              <a:buFont typeface="Montserrat"/>
              <a:buNone/>
            </a:pPr>
            <a:r>
              <a:rPr lang="en-US" sz="3000">
                <a:solidFill>
                  <a:schemeClr val="dk2"/>
                </a:solidFill>
                <a:latin typeface="Montserrat"/>
                <a:ea typeface="Montserrat"/>
                <a:cs typeface="Montserrat"/>
                <a:sym typeface="Montserrat"/>
              </a:rPr>
              <a:t>Ilmiö: punajäkälä eli Trentepohlia-levä</a:t>
            </a:r>
            <a:endParaRPr sz="3000"/>
          </a:p>
        </p:txBody>
      </p:sp>
      <p:sp>
        <p:nvSpPr>
          <p:cNvPr id="344" name="Google Shape;344;p20"/>
          <p:cNvSpPr/>
          <p:nvPr/>
        </p:nvSpPr>
        <p:spPr>
          <a:xfrm>
            <a:off x="685800" y="1920240"/>
            <a:ext cx="2697480" cy="2743200"/>
          </a:xfrm>
          <a:prstGeom prst="roundRect">
            <a:avLst>
              <a:gd name="adj" fmla="val 4746"/>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20"/>
          <p:cNvSpPr txBox="1"/>
          <p:nvPr/>
        </p:nvSpPr>
        <p:spPr>
          <a:xfrm>
            <a:off x="1005840" y="2331720"/>
            <a:ext cx="2194560" cy="8229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3000"/>
              <a:buFont typeface="Montserrat"/>
              <a:buNone/>
            </a:pPr>
            <a:r>
              <a:rPr lang="en-US" sz="3000" b="1" i="0" u="none" strike="noStrike" cap="none">
                <a:solidFill>
                  <a:schemeClr val="dk2"/>
                </a:solidFill>
                <a:latin typeface="Montserrat"/>
                <a:ea typeface="Montserrat"/>
                <a:cs typeface="Montserrat"/>
                <a:sym typeface="Montserrat"/>
              </a:rPr>
              <a:t>&gt; 80–85 %</a:t>
            </a:r>
            <a:endParaRPr sz="3000" b="0" i="0" u="none" strike="noStrike" cap="none">
              <a:solidFill>
                <a:schemeClr val="dk1"/>
              </a:solidFill>
              <a:latin typeface="Roboto"/>
              <a:ea typeface="Roboto"/>
              <a:cs typeface="Roboto"/>
              <a:sym typeface="Roboto"/>
            </a:endParaRPr>
          </a:p>
        </p:txBody>
      </p:sp>
      <p:sp>
        <p:nvSpPr>
          <p:cNvPr id="346" name="Google Shape;346;p20"/>
          <p:cNvSpPr txBox="1"/>
          <p:nvPr/>
        </p:nvSpPr>
        <p:spPr>
          <a:xfrm>
            <a:off x="1005840" y="3291840"/>
            <a:ext cx="2103120" cy="10058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400"/>
              <a:buFont typeface="Roboto"/>
              <a:buNone/>
            </a:pPr>
            <a:r>
              <a:rPr lang="en-US" sz="1400" b="0" i="0" u="none" strike="noStrike" cap="none">
                <a:solidFill>
                  <a:schemeClr val="dk1"/>
                </a:solidFill>
                <a:latin typeface="Roboto"/>
                <a:ea typeface="Roboto"/>
                <a:cs typeface="Roboto"/>
                <a:sym typeface="Roboto"/>
              </a:rPr>
              <a:t>ilman suhteellinen kosteus pitkään</a:t>
            </a:r>
            <a:endParaRPr sz="1400" b="0" i="0" u="none" strike="noStrike" cap="none">
              <a:solidFill>
                <a:schemeClr val="dk1"/>
              </a:solidFill>
              <a:latin typeface="Roboto"/>
              <a:ea typeface="Roboto"/>
              <a:cs typeface="Roboto"/>
              <a:sym typeface="Roboto"/>
            </a:endParaRPr>
          </a:p>
        </p:txBody>
      </p:sp>
      <p:sp>
        <p:nvSpPr>
          <p:cNvPr id="347" name="Google Shape;347;p20"/>
          <p:cNvSpPr/>
          <p:nvPr/>
        </p:nvSpPr>
        <p:spPr>
          <a:xfrm>
            <a:off x="3566160" y="1920240"/>
            <a:ext cx="2697480" cy="2743200"/>
          </a:xfrm>
          <a:prstGeom prst="roundRect">
            <a:avLst>
              <a:gd name="adj" fmla="val 4746"/>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20"/>
          <p:cNvSpPr txBox="1"/>
          <p:nvPr/>
        </p:nvSpPr>
        <p:spPr>
          <a:xfrm>
            <a:off x="3886200" y="2331720"/>
            <a:ext cx="2194560" cy="8229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3000"/>
              <a:buFont typeface="Montserrat"/>
              <a:buNone/>
            </a:pPr>
            <a:r>
              <a:rPr lang="en-US" sz="3000" b="1" i="0" u="none" strike="noStrike" cap="none">
                <a:solidFill>
                  <a:schemeClr val="dk2"/>
                </a:solidFill>
                <a:latin typeface="Montserrat"/>
                <a:ea typeface="Montserrat"/>
                <a:cs typeface="Montserrat"/>
                <a:sym typeface="Montserrat"/>
              </a:rPr>
              <a:t>&gt; +5 °C</a:t>
            </a:r>
            <a:endParaRPr sz="3000" b="0" i="0" u="none" strike="noStrike" cap="none">
              <a:solidFill>
                <a:schemeClr val="dk1"/>
              </a:solidFill>
              <a:latin typeface="Roboto"/>
              <a:ea typeface="Roboto"/>
              <a:cs typeface="Roboto"/>
              <a:sym typeface="Roboto"/>
            </a:endParaRPr>
          </a:p>
        </p:txBody>
      </p:sp>
      <p:sp>
        <p:nvSpPr>
          <p:cNvPr id="349" name="Google Shape;349;p20"/>
          <p:cNvSpPr txBox="1"/>
          <p:nvPr/>
        </p:nvSpPr>
        <p:spPr>
          <a:xfrm>
            <a:off x="3886200" y="3291840"/>
            <a:ext cx="2103120" cy="10058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400"/>
              <a:buFont typeface="Roboto"/>
              <a:buNone/>
            </a:pPr>
            <a:r>
              <a:rPr lang="en-US" sz="1400" b="0" i="0" u="none" strike="noStrike" cap="none">
                <a:solidFill>
                  <a:schemeClr val="dk1"/>
                </a:solidFill>
                <a:latin typeface="Roboto"/>
                <a:ea typeface="Roboto"/>
                <a:cs typeface="Roboto"/>
                <a:sym typeface="Roboto"/>
              </a:rPr>
              <a:t>lämpötila – leudot talvet riittävät</a:t>
            </a:r>
            <a:endParaRPr sz="1400" b="0" i="0" u="none" strike="noStrike" cap="none">
              <a:solidFill>
                <a:schemeClr val="dk1"/>
              </a:solidFill>
              <a:latin typeface="Roboto"/>
              <a:ea typeface="Roboto"/>
              <a:cs typeface="Roboto"/>
              <a:sym typeface="Roboto"/>
            </a:endParaRPr>
          </a:p>
        </p:txBody>
      </p:sp>
      <p:sp>
        <p:nvSpPr>
          <p:cNvPr id="350" name="Google Shape;350;p20"/>
          <p:cNvSpPr txBox="1"/>
          <p:nvPr/>
        </p:nvSpPr>
        <p:spPr>
          <a:xfrm>
            <a:off x="685800" y="4983480"/>
            <a:ext cx="5577840" cy="8229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3"/>
              </a:buClr>
              <a:buSzPts val="1600"/>
              <a:buFont typeface="Roboto"/>
              <a:buNone/>
            </a:pPr>
            <a:r>
              <a:rPr lang="en-US" sz="1600" b="0" i="1" u="none" strike="noStrike" cap="none">
                <a:solidFill>
                  <a:schemeClr val="accent3"/>
                </a:solidFill>
                <a:latin typeface="Roboto"/>
                <a:ea typeface="Roboto"/>
                <a:cs typeface="Roboto"/>
                <a:sym typeface="Roboto"/>
              </a:rPr>
              <a:t>Kun nämä ehdot täyttyvät kuukausia putkeen, levä saa ihanteellisen kasvualustan.</a:t>
            </a:r>
            <a:endParaRPr sz="1600" b="0" i="0" u="none" strike="noStrike" cap="none">
              <a:solidFill>
                <a:schemeClr val="dk1"/>
              </a:solidFill>
              <a:latin typeface="Roboto"/>
              <a:ea typeface="Roboto"/>
              <a:cs typeface="Roboto"/>
              <a:sym typeface="Roboto"/>
            </a:endParaRPr>
          </a:p>
        </p:txBody>
      </p:sp>
      <p:sp>
        <p:nvSpPr>
          <p:cNvPr id="351" name="Google Shape;351;p20"/>
          <p:cNvSpPr/>
          <p:nvPr/>
        </p:nvSpPr>
        <p:spPr>
          <a:xfrm>
            <a:off x="6720840" y="1920240"/>
            <a:ext cx="4754880" cy="1828800"/>
          </a:xfrm>
          <a:prstGeom prst="roundRect">
            <a:avLst>
              <a:gd name="adj" fmla="val 7000"/>
            </a:avLst>
          </a:prstGeom>
          <a:solidFill>
            <a:schemeClr val="lt2">
              <a:alpha val="30196"/>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20"/>
          <p:cNvSpPr/>
          <p:nvPr/>
        </p:nvSpPr>
        <p:spPr>
          <a:xfrm>
            <a:off x="7040880" y="2240280"/>
            <a:ext cx="685800" cy="685800"/>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53" name="Google Shape;353;p20" descr="Yhteys ilmastoon"/>
          <p:cNvPicPr preferRelativeResize="0"/>
          <p:nvPr/>
        </p:nvPicPr>
        <p:blipFill rotWithShape="1">
          <a:blip r:embed="rId3">
            <a:alphaModFix/>
          </a:blip>
          <a:srcRect/>
          <a:stretch/>
        </p:blipFill>
        <p:spPr>
          <a:xfrm>
            <a:off x="7212330" y="2411730"/>
            <a:ext cx="342900" cy="342900"/>
          </a:xfrm>
          <a:prstGeom prst="rect">
            <a:avLst/>
          </a:prstGeom>
          <a:noFill/>
          <a:ln>
            <a:noFill/>
          </a:ln>
        </p:spPr>
      </p:pic>
      <p:sp>
        <p:nvSpPr>
          <p:cNvPr id="354" name="Google Shape;354;p20"/>
          <p:cNvSpPr txBox="1"/>
          <p:nvPr/>
        </p:nvSpPr>
        <p:spPr>
          <a:xfrm>
            <a:off x="8001000" y="2240280"/>
            <a:ext cx="324612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1600"/>
              <a:buFont typeface="Montserrat"/>
              <a:buNone/>
            </a:pPr>
            <a:r>
              <a:rPr lang="en-US" sz="1600" b="1" i="0" u="none" strike="noStrike" cap="none">
                <a:solidFill>
                  <a:schemeClr val="dk2"/>
                </a:solidFill>
                <a:latin typeface="Montserrat"/>
                <a:ea typeface="Montserrat"/>
                <a:cs typeface="Montserrat"/>
                <a:sym typeface="Montserrat"/>
              </a:rPr>
              <a:t>Yhteys ilmastoon</a:t>
            </a:r>
            <a:endParaRPr sz="1600" b="0" i="0" u="none" strike="noStrike" cap="none">
              <a:solidFill>
                <a:schemeClr val="dk1"/>
              </a:solidFill>
              <a:latin typeface="Roboto"/>
              <a:ea typeface="Roboto"/>
              <a:cs typeface="Roboto"/>
              <a:sym typeface="Roboto"/>
            </a:endParaRPr>
          </a:p>
        </p:txBody>
      </p:sp>
      <p:sp>
        <p:nvSpPr>
          <p:cNvPr id="355" name="Google Shape;355;p20"/>
          <p:cNvSpPr txBox="1"/>
          <p:nvPr/>
        </p:nvSpPr>
        <p:spPr>
          <a:xfrm>
            <a:off x="8001000" y="2651760"/>
            <a:ext cx="3246120" cy="9601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400"/>
              <a:buFont typeface="Roboto"/>
              <a:buNone/>
            </a:pPr>
            <a:r>
              <a:rPr lang="en-US" sz="1400" b="0" i="0" u="none" strike="noStrike" cap="none">
                <a:solidFill>
                  <a:schemeClr val="dk1"/>
                </a:solidFill>
                <a:latin typeface="Roboto"/>
                <a:ea typeface="Roboto"/>
                <a:cs typeface="Roboto"/>
                <a:sym typeface="Roboto"/>
              </a:rPr>
              <a:t>Leudot talvet ja lisääntynyt viistosade pitävät julkisivut märkinä kuukausia.</a:t>
            </a:r>
            <a:endParaRPr sz="1400" b="0" i="0" u="none" strike="noStrike" cap="none">
              <a:solidFill>
                <a:schemeClr val="dk1"/>
              </a:solidFill>
              <a:latin typeface="Roboto"/>
              <a:ea typeface="Roboto"/>
              <a:cs typeface="Roboto"/>
              <a:sym typeface="Roboto"/>
            </a:endParaRPr>
          </a:p>
        </p:txBody>
      </p:sp>
      <p:sp>
        <p:nvSpPr>
          <p:cNvPr id="356" name="Google Shape;356;p20"/>
          <p:cNvSpPr/>
          <p:nvPr/>
        </p:nvSpPr>
        <p:spPr>
          <a:xfrm>
            <a:off x="6720840" y="3977640"/>
            <a:ext cx="4754880" cy="1828800"/>
          </a:xfrm>
          <a:prstGeom prst="roundRect">
            <a:avLst>
              <a:gd name="adj" fmla="val 7000"/>
            </a:avLst>
          </a:prstGeom>
          <a:solidFill>
            <a:schemeClr val="lt2">
              <a:alpha val="30196"/>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20"/>
          <p:cNvSpPr/>
          <p:nvPr/>
        </p:nvSpPr>
        <p:spPr>
          <a:xfrm>
            <a:off x="7040880" y="4297680"/>
            <a:ext cx="685800" cy="685800"/>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58" name="Google Shape;358;p20" descr="Ratkaisu"/>
          <p:cNvPicPr preferRelativeResize="0"/>
          <p:nvPr/>
        </p:nvPicPr>
        <p:blipFill rotWithShape="1">
          <a:blip r:embed="rId4">
            <a:alphaModFix/>
          </a:blip>
          <a:srcRect/>
          <a:stretch/>
        </p:blipFill>
        <p:spPr>
          <a:xfrm>
            <a:off x="7212330" y="4469130"/>
            <a:ext cx="342900" cy="342900"/>
          </a:xfrm>
          <a:prstGeom prst="rect">
            <a:avLst/>
          </a:prstGeom>
          <a:noFill/>
          <a:ln>
            <a:noFill/>
          </a:ln>
        </p:spPr>
      </p:pic>
      <p:sp>
        <p:nvSpPr>
          <p:cNvPr id="359" name="Google Shape;359;p20"/>
          <p:cNvSpPr txBox="1"/>
          <p:nvPr/>
        </p:nvSpPr>
        <p:spPr>
          <a:xfrm>
            <a:off x="8001000" y="4297680"/>
            <a:ext cx="324612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1600"/>
              <a:buFont typeface="Montserrat"/>
              <a:buNone/>
            </a:pPr>
            <a:r>
              <a:rPr lang="en-US" sz="1600" b="1" i="0" u="none" strike="noStrike" cap="none">
                <a:solidFill>
                  <a:schemeClr val="dk2"/>
                </a:solidFill>
                <a:latin typeface="Montserrat"/>
                <a:ea typeface="Montserrat"/>
                <a:cs typeface="Montserrat"/>
                <a:sym typeface="Montserrat"/>
              </a:rPr>
              <a:t>Ratkaisu</a:t>
            </a:r>
            <a:endParaRPr sz="1600" b="0" i="0" u="none" strike="noStrike" cap="none">
              <a:solidFill>
                <a:schemeClr val="dk1"/>
              </a:solidFill>
              <a:latin typeface="Roboto"/>
              <a:ea typeface="Roboto"/>
              <a:cs typeface="Roboto"/>
              <a:sym typeface="Roboto"/>
            </a:endParaRPr>
          </a:p>
        </p:txBody>
      </p:sp>
      <p:sp>
        <p:nvSpPr>
          <p:cNvPr id="360" name="Google Shape;360;p20"/>
          <p:cNvSpPr txBox="1"/>
          <p:nvPr/>
        </p:nvSpPr>
        <p:spPr>
          <a:xfrm>
            <a:off x="8001000" y="4709160"/>
            <a:ext cx="3246120" cy="9601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400"/>
              <a:buFont typeface="Roboto"/>
              <a:buNone/>
            </a:pPr>
            <a:r>
              <a:rPr lang="en-US" sz="1400" b="0" i="0" u="none" strike="noStrike" cap="none">
                <a:solidFill>
                  <a:schemeClr val="dk1"/>
                </a:solidFill>
                <a:latin typeface="Roboto"/>
                <a:ea typeface="Roboto"/>
                <a:cs typeface="Roboto"/>
                <a:sym typeface="Roboto"/>
              </a:rPr>
              <a:t>Korkea pH (silikaatti, kalkki) ja diffuusioavoimuus ovat tehokkain keino hallita biofilmiä.</a:t>
            </a:r>
            <a:endParaRPr sz="1400" b="0" i="0" u="none" strike="noStrike" cap="none">
              <a:solidFill>
                <a:schemeClr val="dk1"/>
              </a:solidFill>
              <a:latin typeface="Roboto"/>
              <a:ea typeface="Roboto"/>
              <a:cs typeface="Roboto"/>
              <a:sym typeface="Roboto"/>
            </a:endParaRPr>
          </a:p>
        </p:txBody>
      </p:sp>
      <p:sp>
        <p:nvSpPr>
          <p:cNvPr id="361" name="Google Shape;361;p20"/>
          <p:cNvSpPr txBox="1">
            <a:spLocks noGrp="1"/>
          </p:cNvSpPr>
          <p:nvPr>
            <p:ph type="sldNum" idx="4294967295"/>
          </p:nvPr>
        </p:nvSpPr>
        <p:spPr>
          <a:xfrm>
            <a:off x="11045952" y="6309360"/>
            <a:ext cx="45720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900" b="0" i="0" u="none" strike="noStrike" cap="none">
                <a:solidFill>
                  <a:srgbClr val="6E6151"/>
                </a:solidFill>
                <a:latin typeface="Roboto"/>
                <a:ea typeface="Roboto"/>
                <a:cs typeface="Roboto"/>
                <a:sym typeface="Roboto"/>
              </a:rPr>
              <a:t>15</a:t>
            </a:fld>
            <a:endParaRPr sz="900" b="0" i="0" u="none" strike="noStrike" cap="none">
              <a:solidFill>
                <a:srgbClr val="6E6151"/>
              </a:solidFill>
              <a:latin typeface="Roboto"/>
              <a:ea typeface="Roboto"/>
              <a:cs typeface="Roboto"/>
              <a:sym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21"/>
          <p:cNvSpPr/>
          <p:nvPr/>
        </p:nvSpPr>
        <p:spPr>
          <a:xfrm>
            <a:off x="68580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01   Ongelma</a:t>
            </a:r>
            <a:endParaRPr sz="900" b="0" i="0" u="none" strike="noStrike" cap="none">
              <a:solidFill>
                <a:schemeClr val="dk1"/>
              </a:solidFill>
              <a:latin typeface="Roboto"/>
              <a:ea typeface="Roboto"/>
              <a:cs typeface="Roboto"/>
              <a:sym typeface="Roboto"/>
            </a:endParaRPr>
          </a:p>
        </p:txBody>
      </p:sp>
      <p:sp>
        <p:nvSpPr>
          <p:cNvPr id="368" name="Google Shape;368;p21"/>
          <p:cNvSpPr/>
          <p:nvPr/>
        </p:nvSpPr>
        <p:spPr>
          <a:xfrm>
            <a:off x="246888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02   Diagnoosi</a:t>
            </a:r>
            <a:endParaRPr sz="900" b="0" i="0" u="none" strike="noStrike" cap="none">
              <a:solidFill>
                <a:schemeClr val="dk1"/>
              </a:solidFill>
              <a:latin typeface="Roboto"/>
              <a:ea typeface="Roboto"/>
              <a:cs typeface="Roboto"/>
              <a:sym typeface="Roboto"/>
            </a:endParaRPr>
          </a:p>
        </p:txBody>
      </p:sp>
      <p:sp>
        <p:nvSpPr>
          <p:cNvPr id="369" name="Google Shape;369;p21"/>
          <p:cNvSpPr/>
          <p:nvPr/>
        </p:nvSpPr>
        <p:spPr>
          <a:xfrm>
            <a:off x="425196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03   Ratkaisu</a:t>
            </a:r>
            <a:endParaRPr sz="900" b="0" i="0" u="none" strike="noStrike" cap="none">
              <a:solidFill>
                <a:schemeClr val="dk1"/>
              </a:solidFill>
              <a:latin typeface="Roboto"/>
              <a:ea typeface="Roboto"/>
              <a:cs typeface="Roboto"/>
              <a:sym typeface="Roboto"/>
            </a:endParaRPr>
          </a:p>
        </p:txBody>
      </p:sp>
      <p:sp>
        <p:nvSpPr>
          <p:cNvPr id="370" name="Google Shape;370;p21"/>
          <p:cNvSpPr/>
          <p:nvPr/>
        </p:nvSpPr>
        <p:spPr>
          <a:xfrm>
            <a:off x="6035040" y="365760"/>
            <a:ext cx="1645920" cy="274320"/>
          </a:xfrm>
          <a:prstGeom prst="roundRect">
            <a:avLst>
              <a:gd name="adj" fmla="val 50000"/>
            </a:avLst>
          </a:prstGeom>
          <a:solidFill>
            <a:schemeClr val="dk2"/>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900"/>
              <a:buFont typeface="Montserrat"/>
              <a:buNone/>
            </a:pPr>
            <a:r>
              <a:rPr lang="en-US" sz="900" b="1" i="0" u="none" strike="noStrike" cap="none">
                <a:solidFill>
                  <a:schemeClr val="lt1"/>
                </a:solidFill>
                <a:latin typeface="Montserrat"/>
                <a:ea typeface="Montserrat"/>
                <a:cs typeface="Montserrat"/>
                <a:sym typeface="Montserrat"/>
              </a:rPr>
              <a:t>04   Varmistaminen</a:t>
            </a:r>
            <a:endParaRPr sz="900" b="0" i="0" u="none" strike="noStrike" cap="none">
              <a:solidFill>
                <a:schemeClr val="dk1"/>
              </a:solidFill>
              <a:latin typeface="Roboto"/>
              <a:ea typeface="Roboto"/>
              <a:cs typeface="Roboto"/>
              <a:sym typeface="Roboto"/>
            </a:endParaRPr>
          </a:p>
        </p:txBody>
      </p:sp>
      <p:sp>
        <p:nvSpPr>
          <p:cNvPr id="371" name="Google Shape;371;p21"/>
          <p:cNvSpPr txBox="1">
            <a:spLocks noGrp="1"/>
          </p:cNvSpPr>
          <p:nvPr>
            <p:ph type="title"/>
          </p:nvPr>
        </p:nvSpPr>
        <p:spPr>
          <a:xfrm>
            <a:off x="685800" y="868680"/>
            <a:ext cx="10789920" cy="73152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chemeClr val="dk2"/>
              </a:buClr>
              <a:buSzPts val="3000"/>
              <a:buFont typeface="Montserrat"/>
              <a:buNone/>
            </a:pPr>
            <a:r>
              <a:rPr lang="en-US" sz="3000">
                <a:solidFill>
                  <a:schemeClr val="dk2"/>
                </a:solidFill>
                <a:latin typeface="Montserrat"/>
                <a:ea typeface="Montserrat"/>
                <a:cs typeface="Montserrat"/>
                <a:sym typeface="Montserrat"/>
              </a:rPr>
              <a:t>Suurin riski ei ole sää, vaan ylläpidon laiminlyönti</a:t>
            </a:r>
            <a:endParaRPr sz="3000"/>
          </a:p>
        </p:txBody>
      </p:sp>
      <p:sp>
        <p:nvSpPr>
          <p:cNvPr id="372" name="Google Shape;372;p21"/>
          <p:cNvSpPr/>
          <p:nvPr/>
        </p:nvSpPr>
        <p:spPr>
          <a:xfrm>
            <a:off x="685800" y="1920240"/>
            <a:ext cx="3840480" cy="4069080"/>
          </a:xfrm>
          <a:prstGeom prst="roundRect">
            <a:avLst>
              <a:gd name="adj" fmla="val 3333"/>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21"/>
          <p:cNvSpPr/>
          <p:nvPr/>
        </p:nvSpPr>
        <p:spPr>
          <a:xfrm>
            <a:off x="1051560" y="2240280"/>
            <a:ext cx="685800" cy="685800"/>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74" name="Google Shape;374;p21" descr="Tarkastus"/>
          <p:cNvPicPr preferRelativeResize="0"/>
          <p:nvPr/>
        </p:nvPicPr>
        <p:blipFill rotWithShape="1">
          <a:blip r:embed="rId3">
            <a:alphaModFix/>
          </a:blip>
          <a:srcRect/>
          <a:stretch/>
        </p:blipFill>
        <p:spPr>
          <a:xfrm>
            <a:off x="1223010" y="2411730"/>
            <a:ext cx="342900" cy="342900"/>
          </a:xfrm>
          <a:prstGeom prst="rect">
            <a:avLst/>
          </a:prstGeom>
          <a:noFill/>
          <a:ln>
            <a:noFill/>
          </a:ln>
        </p:spPr>
      </p:pic>
      <p:sp>
        <p:nvSpPr>
          <p:cNvPr id="375" name="Google Shape;375;p21"/>
          <p:cNvSpPr txBox="1"/>
          <p:nvPr/>
        </p:nvSpPr>
        <p:spPr>
          <a:xfrm>
            <a:off x="1051560" y="3063240"/>
            <a:ext cx="3108960" cy="10058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6000"/>
              <a:buFont typeface="Montserrat"/>
              <a:buNone/>
            </a:pPr>
            <a:r>
              <a:rPr lang="en-US" sz="6000" b="1" i="0" u="none" strike="noStrike" cap="none">
                <a:solidFill>
                  <a:schemeClr val="dk2"/>
                </a:solidFill>
                <a:latin typeface="Montserrat"/>
                <a:ea typeface="Montserrat"/>
                <a:cs typeface="Montserrat"/>
                <a:sym typeface="Montserrat"/>
              </a:rPr>
              <a:t>~5 v</a:t>
            </a:r>
            <a:endParaRPr sz="6000" b="0" i="0" u="none" strike="noStrike" cap="none">
              <a:solidFill>
                <a:schemeClr val="dk1"/>
              </a:solidFill>
              <a:latin typeface="Roboto"/>
              <a:ea typeface="Roboto"/>
              <a:cs typeface="Roboto"/>
              <a:sym typeface="Roboto"/>
            </a:endParaRPr>
          </a:p>
        </p:txBody>
      </p:sp>
      <p:sp>
        <p:nvSpPr>
          <p:cNvPr id="376" name="Google Shape;376;p21"/>
          <p:cNvSpPr txBox="1"/>
          <p:nvPr/>
        </p:nvSpPr>
        <p:spPr>
          <a:xfrm>
            <a:off x="1051560" y="4206240"/>
            <a:ext cx="3108960" cy="14630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500"/>
              <a:buFont typeface="Roboto"/>
              <a:buNone/>
            </a:pPr>
            <a:r>
              <a:rPr lang="en-US" sz="1500" b="0" i="0" u="none" strike="noStrike" cap="none">
                <a:solidFill>
                  <a:schemeClr val="dk1"/>
                </a:solidFill>
                <a:latin typeface="Roboto"/>
                <a:ea typeface="Roboto"/>
                <a:cs typeface="Roboto"/>
                <a:sym typeface="Roboto"/>
              </a:rPr>
              <a:t>välein tarkastusvelvoite lähes kaikilla ulkokuoren rakenteilla: verhoukset, rappaukset, ikkunat.</a:t>
            </a:r>
            <a:endParaRPr sz="1500" b="0" i="0" u="none" strike="noStrike" cap="none">
              <a:solidFill>
                <a:schemeClr val="dk1"/>
              </a:solidFill>
              <a:latin typeface="Roboto"/>
              <a:ea typeface="Roboto"/>
              <a:cs typeface="Roboto"/>
              <a:sym typeface="Roboto"/>
            </a:endParaRPr>
          </a:p>
        </p:txBody>
      </p:sp>
      <p:sp>
        <p:nvSpPr>
          <p:cNvPr id="377" name="Google Shape;377;p21"/>
          <p:cNvSpPr txBox="1"/>
          <p:nvPr/>
        </p:nvSpPr>
        <p:spPr>
          <a:xfrm>
            <a:off x="5120640" y="1965960"/>
            <a:ext cx="5486400" cy="2743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1000"/>
              <a:buFont typeface="Montserrat"/>
              <a:buNone/>
            </a:pPr>
            <a:r>
              <a:rPr lang="en-US" sz="1000" b="1" i="0" u="none" strike="noStrike" cap="none">
                <a:solidFill>
                  <a:schemeClr val="dk2"/>
                </a:solidFill>
                <a:latin typeface="Montserrat"/>
                <a:ea typeface="Montserrat"/>
                <a:cs typeface="Montserrat"/>
                <a:sym typeface="Montserrat"/>
              </a:rPr>
              <a:t>TARKASTUSRYTMI</a:t>
            </a:r>
            <a:endParaRPr sz="1000" b="0" i="0" u="none" strike="noStrike" cap="none">
              <a:solidFill>
                <a:schemeClr val="dk1"/>
              </a:solidFill>
              <a:latin typeface="Roboto"/>
              <a:ea typeface="Roboto"/>
              <a:cs typeface="Roboto"/>
              <a:sym typeface="Roboto"/>
            </a:endParaRPr>
          </a:p>
        </p:txBody>
      </p:sp>
      <p:cxnSp>
        <p:nvCxnSpPr>
          <p:cNvPr id="378" name="Google Shape;378;p21"/>
          <p:cNvCxnSpPr/>
          <p:nvPr/>
        </p:nvCxnSpPr>
        <p:spPr>
          <a:xfrm>
            <a:off x="5394960" y="2743200"/>
            <a:ext cx="5852160" cy="0"/>
          </a:xfrm>
          <a:prstGeom prst="straightConnector1">
            <a:avLst/>
          </a:prstGeom>
          <a:noFill/>
          <a:ln w="9525" cap="flat" cmpd="sng">
            <a:solidFill>
              <a:srgbClr val="77551B"/>
            </a:solidFill>
            <a:prstDash val="solid"/>
            <a:round/>
            <a:headEnd type="none" w="sm" len="sm"/>
            <a:tailEnd type="none" w="sm" len="sm"/>
          </a:ln>
        </p:spPr>
      </p:cxnSp>
      <p:sp>
        <p:nvSpPr>
          <p:cNvPr id="379" name="Google Shape;379;p21"/>
          <p:cNvSpPr/>
          <p:nvPr/>
        </p:nvSpPr>
        <p:spPr>
          <a:xfrm>
            <a:off x="5266944" y="2615184"/>
            <a:ext cx="256032" cy="256032"/>
          </a:xfrm>
          <a:prstGeom prst="ellipse">
            <a:avLst/>
          </a:prstGeom>
          <a:solidFill>
            <a:schemeClr val="dk2"/>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21"/>
          <p:cNvSpPr txBox="1"/>
          <p:nvPr/>
        </p:nvSpPr>
        <p:spPr>
          <a:xfrm>
            <a:off x="4937760" y="2971800"/>
            <a:ext cx="914400" cy="27432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chemeClr val="accent3"/>
              </a:buClr>
              <a:buSzPts val="1200"/>
              <a:buFont typeface="Roboto"/>
              <a:buNone/>
            </a:pPr>
            <a:r>
              <a:rPr lang="en-US" sz="1200" b="0" i="0" u="none" strike="noStrike" cap="none">
                <a:solidFill>
                  <a:schemeClr val="accent3"/>
                </a:solidFill>
                <a:latin typeface="Roboto"/>
                <a:ea typeface="Roboto"/>
                <a:cs typeface="Roboto"/>
                <a:sym typeface="Roboto"/>
              </a:rPr>
              <a:t>0 v</a:t>
            </a:r>
            <a:endParaRPr sz="1200" b="0" i="0" u="none" strike="noStrike" cap="none">
              <a:solidFill>
                <a:schemeClr val="dk1"/>
              </a:solidFill>
              <a:latin typeface="Roboto"/>
              <a:ea typeface="Roboto"/>
              <a:cs typeface="Roboto"/>
              <a:sym typeface="Roboto"/>
            </a:endParaRPr>
          </a:p>
        </p:txBody>
      </p:sp>
      <p:sp>
        <p:nvSpPr>
          <p:cNvPr id="381" name="Google Shape;381;p21"/>
          <p:cNvSpPr/>
          <p:nvPr/>
        </p:nvSpPr>
        <p:spPr>
          <a:xfrm>
            <a:off x="6437376" y="2615184"/>
            <a:ext cx="256032" cy="256032"/>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21"/>
          <p:cNvSpPr txBox="1"/>
          <p:nvPr/>
        </p:nvSpPr>
        <p:spPr>
          <a:xfrm>
            <a:off x="6108192" y="2971800"/>
            <a:ext cx="914400" cy="27432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chemeClr val="accent3"/>
              </a:buClr>
              <a:buSzPts val="1200"/>
              <a:buFont typeface="Roboto"/>
              <a:buNone/>
            </a:pPr>
            <a:r>
              <a:rPr lang="en-US" sz="1200" b="0" i="0" u="none" strike="noStrike" cap="none">
                <a:solidFill>
                  <a:schemeClr val="accent3"/>
                </a:solidFill>
                <a:latin typeface="Roboto"/>
                <a:ea typeface="Roboto"/>
                <a:cs typeface="Roboto"/>
                <a:sym typeface="Roboto"/>
              </a:rPr>
              <a:t>5 v</a:t>
            </a:r>
            <a:endParaRPr sz="1200" b="0" i="0" u="none" strike="noStrike" cap="none">
              <a:solidFill>
                <a:schemeClr val="dk1"/>
              </a:solidFill>
              <a:latin typeface="Roboto"/>
              <a:ea typeface="Roboto"/>
              <a:cs typeface="Roboto"/>
              <a:sym typeface="Roboto"/>
            </a:endParaRPr>
          </a:p>
        </p:txBody>
      </p:sp>
      <p:sp>
        <p:nvSpPr>
          <p:cNvPr id="383" name="Google Shape;383;p21"/>
          <p:cNvSpPr/>
          <p:nvPr/>
        </p:nvSpPr>
        <p:spPr>
          <a:xfrm>
            <a:off x="7607808" y="2615184"/>
            <a:ext cx="256032" cy="256032"/>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21"/>
          <p:cNvSpPr txBox="1"/>
          <p:nvPr/>
        </p:nvSpPr>
        <p:spPr>
          <a:xfrm>
            <a:off x="7278624" y="2971800"/>
            <a:ext cx="914400" cy="27432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chemeClr val="accent3"/>
              </a:buClr>
              <a:buSzPts val="1200"/>
              <a:buFont typeface="Roboto"/>
              <a:buNone/>
            </a:pPr>
            <a:r>
              <a:rPr lang="en-US" sz="1200" b="0" i="0" u="none" strike="noStrike" cap="none">
                <a:solidFill>
                  <a:schemeClr val="accent3"/>
                </a:solidFill>
                <a:latin typeface="Roboto"/>
                <a:ea typeface="Roboto"/>
                <a:cs typeface="Roboto"/>
                <a:sym typeface="Roboto"/>
              </a:rPr>
              <a:t>10 v</a:t>
            </a:r>
            <a:endParaRPr sz="1200" b="0" i="0" u="none" strike="noStrike" cap="none">
              <a:solidFill>
                <a:schemeClr val="dk1"/>
              </a:solidFill>
              <a:latin typeface="Roboto"/>
              <a:ea typeface="Roboto"/>
              <a:cs typeface="Roboto"/>
              <a:sym typeface="Roboto"/>
            </a:endParaRPr>
          </a:p>
        </p:txBody>
      </p:sp>
      <p:sp>
        <p:nvSpPr>
          <p:cNvPr id="385" name="Google Shape;385;p21"/>
          <p:cNvSpPr/>
          <p:nvPr/>
        </p:nvSpPr>
        <p:spPr>
          <a:xfrm>
            <a:off x="8778240" y="2615184"/>
            <a:ext cx="256032" cy="256032"/>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21"/>
          <p:cNvSpPr txBox="1"/>
          <p:nvPr/>
        </p:nvSpPr>
        <p:spPr>
          <a:xfrm>
            <a:off x="8449056" y="2971800"/>
            <a:ext cx="914400" cy="27432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chemeClr val="accent3"/>
              </a:buClr>
              <a:buSzPts val="1200"/>
              <a:buFont typeface="Roboto"/>
              <a:buNone/>
            </a:pPr>
            <a:r>
              <a:rPr lang="en-US" sz="1200" b="0" i="0" u="none" strike="noStrike" cap="none">
                <a:solidFill>
                  <a:schemeClr val="accent3"/>
                </a:solidFill>
                <a:latin typeface="Roboto"/>
                <a:ea typeface="Roboto"/>
                <a:cs typeface="Roboto"/>
                <a:sym typeface="Roboto"/>
              </a:rPr>
              <a:t>15 v</a:t>
            </a:r>
            <a:endParaRPr sz="1200" b="0" i="0" u="none" strike="noStrike" cap="none">
              <a:solidFill>
                <a:schemeClr val="dk1"/>
              </a:solidFill>
              <a:latin typeface="Roboto"/>
              <a:ea typeface="Roboto"/>
              <a:cs typeface="Roboto"/>
              <a:sym typeface="Roboto"/>
            </a:endParaRPr>
          </a:p>
        </p:txBody>
      </p:sp>
      <p:sp>
        <p:nvSpPr>
          <p:cNvPr id="387" name="Google Shape;387;p21"/>
          <p:cNvSpPr/>
          <p:nvPr/>
        </p:nvSpPr>
        <p:spPr>
          <a:xfrm>
            <a:off x="9948672" y="2615184"/>
            <a:ext cx="256032" cy="256032"/>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21"/>
          <p:cNvSpPr txBox="1"/>
          <p:nvPr/>
        </p:nvSpPr>
        <p:spPr>
          <a:xfrm>
            <a:off x="9619488" y="2971800"/>
            <a:ext cx="914400" cy="27432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chemeClr val="accent3"/>
              </a:buClr>
              <a:buSzPts val="1200"/>
              <a:buFont typeface="Roboto"/>
              <a:buNone/>
            </a:pPr>
            <a:r>
              <a:rPr lang="en-US" sz="1200" b="0" i="0" u="none" strike="noStrike" cap="none">
                <a:solidFill>
                  <a:schemeClr val="accent3"/>
                </a:solidFill>
                <a:latin typeface="Roboto"/>
                <a:ea typeface="Roboto"/>
                <a:cs typeface="Roboto"/>
                <a:sym typeface="Roboto"/>
              </a:rPr>
              <a:t>20 v</a:t>
            </a:r>
            <a:endParaRPr sz="1200" b="0" i="0" u="none" strike="noStrike" cap="none">
              <a:solidFill>
                <a:schemeClr val="dk1"/>
              </a:solidFill>
              <a:latin typeface="Roboto"/>
              <a:ea typeface="Roboto"/>
              <a:cs typeface="Roboto"/>
              <a:sym typeface="Roboto"/>
            </a:endParaRPr>
          </a:p>
        </p:txBody>
      </p:sp>
      <p:sp>
        <p:nvSpPr>
          <p:cNvPr id="389" name="Google Shape;389;p21"/>
          <p:cNvSpPr/>
          <p:nvPr/>
        </p:nvSpPr>
        <p:spPr>
          <a:xfrm>
            <a:off x="11119104" y="2615184"/>
            <a:ext cx="256032" cy="256032"/>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21"/>
          <p:cNvSpPr txBox="1"/>
          <p:nvPr/>
        </p:nvSpPr>
        <p:spPr>
          <a:xfrm>
            <a:off x="10789920" y="2971800"/>
            <a:ext cx="914400" cy="27432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chemeClr val="accent3"/>
              </a:buClr>
              <a:buSzPts val="1200"/>
              <a:buFont typeface="Roboto"/>
              <a:buNone/>
            </a:pPr>
            <a:r>
              <a:rPr lang="en-US" sz="1200" b="0" i="0" u="none" strike="noStrike" cap="none">
                <a:solidFill>
                  <a:schemeClr val="accent3"/>
                </a:solidFill>
                <a:latin typeface="Roboto"/>
                <a:ea typeface="Roboto"/>
                <a:cs typeface="Roboto"/>
                <a:sym typeface="Roboto"/>
              </a:rPr>
              <a:t>25 v</a:t>
            </a:r>
            <a:endParaRPr sz="1200" b="0" i="0" u="none" strike="noStrike" cap="none">
              <a:solidFill>
                <a:schemeClr val="dk1"/>
              </a:solidFill>
              <a:latin typeface="Roboto"/>
              <a:ea typeface="Roboto"/>
              <a:cs typeface="Roboto"/>
              <a:sym typeface="Roboto"/>
            </a:endParaRPr>
          </a:p>
        </p:txBody>
      </p:sp>
      <p:sp>
        <p:nvSpPr>
          <p:cNvPr id="391" name="Google Shape;391;p21"/>
          <p:cNvSpPr txBox="1"/>
          <p:nvPr/>
        </p:nvSpPr>
        <p:spPr>
          <a:xfrm>
            <a:off x="5120640" y="3657600"/>
            <a:ext cx="6355080" cy="2286000"/>
          </a:xfrm>
          <a:prstGeom prst="rect">
            <a:avLst/>
          </a:prstGeom>
          <a:noFill/>
          <a:ln>
            <a:noFill/>
          </a:ln>
        </p:spPr>
        <p:txBody>
          <a:bodyPr spcFirstLastPara="1" wrap="square" lIns="0" tIns="0" rIns="0" bIns="0" anchor="t" anchorCtr="0">
            <a:noAutofit/>
          </a:bodyPr>
          <a:lstStyle/>
          <a:p>
            <a:pPr marL="203200" marR="0" lvl="0" indent="-203200" algn="l" rtl="0">
              <a:spcBef>
                <a:spcPts val="0"/>
              </a:spcBef>
              <a:spcAft>
                <a:spcPts val="0"/>
              </a:spcAft>
              <a:buClr>
                <a:schemeClr val="dk1"/>
              </a:buClr>
              <a:buSzPts val="1500"/>
              <a:buFont typeface="Roboto"/>
              <a:buChar char="•"/>
            </a:pPr>
            <a:r>
              <a:rPr lang="en-US" sz="1500" b="0" i="0" u="none" strike="noStrike" cap="none">
                <a:solidFill>
                  <a:schemeClr val="dk1"/>
                </a:solidFill>
                <a:latin typeface="Roboto"/>
                <a:ea typeface="Roboto"/>
                <a:cs typeface="Roboto"/>
                <a:sym typeface="Roboto"/>
              </a:rPr>
              <a:t>Tekninen käyttöikä (RL 1) olettaa säännöllisen huollon.</a:t>
            </a:r>
            <a:endParaRPr sz="1500" b="0" i="0" u="none" strike="noStrike" cap="none">
              <a:solidFill>
                <a:schemeClr val="dk1"/>
              </a:solidFill>
              <a:latin typeface="Roboto"/>
              <a:ea typeface="Roboto"/>
              <a:cs typeface="Roboto"/>
              <a:sym typeface="Roboto"/>
            </a:endParaRPr>
          </a:p>
          <a:p>
            <a:pPr marL="203200" marR="0" lvl="0" indent="-203200" algn="l" rtl="0">
              <a:spcBef>
                <a:spcPts val="1200"/>
              </a:spcBef>
              <a:spcAft>
                <a:spcPts val="0"/>
              </a:spcAft>
              <a:buClr>
                <a:schemeClr val="dk1"/>
              </a:buClr>
              <a:buSzPts val="1500"/>
              <a:buFont typeface="Roboto"/>
              <a:buChar char="•"/>
            </a:pPr>
            <a:r>
              <a:rPr lang="en-US" sz="1500" b="0" i="0" u="none" strike="noStrike" cap="none">
                <a:solidFill>
                  <a:schemeClr val="dk1"/>
                </a:solidFill>
                <a:latin typeface="Roboto"/>
                <a:ea typeface="Roboto"/>
                <a:cs typeface="Roboto"/>
                <a:sym typeface="Roboto"/>
              </a:rPr>
              <a:t>Jos huolto jätetään tekemättä, vaurioituminen kiihtyy uudessa ilmastossa eksponentiaalisesti.</a:t>
            </a:r>
            <a:endParaRPr sz="1500" b="0" i="0" u="none" strike="noStrike" cap="none">
              <a:solidFill>
                <a:schemeClr val="dk1"/>
              </a:solidFill>
              <a:latin typeface="Roboto"/>
              <a:ea typeface="Roboto"/>
              <a:cs typeface="Roboto"/>
              <a:sym typeface="Roboto"/>
            </a:endParaRPr>
          </a:p>
          <a:p>
            <a:pPr marL="203200" marR="0" lvl="0" indent="-203200" algn="l" rtl="0">
              <a:spcBef>
                <a:spcPts val="1200"/>
              </a:spcBef>
              <a:spcAft>
                <a:spcPts val="0"/>
              </a:spcAft>
              <a:buClr>
                <a:schemeClr val="dk1"/>
              </a:buClr>
              <a:buSzPts val="1500"/>
              <a:buFont typeface="Roboto"/>
              <a:buChar char="•"/>
            </a:pPr>
            <a:r>
              <a:rPr lang="en-US" sz="1500" b="0" i="0" u="none" strike="noStrike" cap="none">
                <a:solidFill>
                  <a:schemeClr val="dk1"/>
                </a:solidFill>
                <a:latin typeface="Roboto"/>
                <a:ea typeface="Roboto"/>
                <a:cs typeface="Roboto"/>
                <a:sym typeface="Roboto"/>
              </a:rPr>
              <a:t>Huollon ja tarkastusten laiminlyönti on yksi suurimmista riskeistä korjauksen kestolle.</a:t>
            </a:r>
            <a:endParaRPr sz="1500" b="0" i="0" u="none" strike="noStrike" cap="none">
              <a:solidFill>
                <a:schemeClr val="dk1"/>
              </a:solidFill>
              <a:latin typeface="Roboto"/>
              <a:ea typeface="Roboto"/>
              <a:cs typeface="Roboto"/>
              <a:sym typeface="Roboto"/>
            </a:endParaRPr>
          </a:p>
        </p:txBody>
      </p:sp>
      <p:sp>
        <p:nvSpPr>
          <p:cNvPr id="392" name="Google Shape;392;p21"/>
          <p:cNvSpPr txBox="1">
            <a:spLocks noGrp="1"/>
          </p:cNvSpPr>
          <p:nvPr>
            <p:ph type="sldNum" idx="4294967295"/>
          </p:nvPr>
        </p:nvSpPr>
        <p:spPr>
          <a:xfrm>
            <a:off x="11045952" y="6309360"/>
            <a:ext cx="45720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900" b="0" i="0" u="none" strike="noStrike" cap="none">
                <a:solidFill>
                  <a:srgbClr val="6E6151"/>
                </a:solidFill>
                <a:latin typeface="Roboto"/>
                <a:ea typeface="Roboto"/>
                <a:cs typeface="Roboto"/>
                <a:sym typeface="Roboto"/>
              </a:rPr>
              <a:t>16</a:t>
            </a:fld>
            <a:endParaRPr sz="900" b="0" i="0" u="none" strike="noStrike" cap="none">
              <a:solidFill>
                <a:srgbClr val="6E6151"/>
              </a:solidFill>
              <a:latin typeface="Roboto"/>
              <a:ea typeface="Roboto"/>
              <a:cs typeface="Roboto"/>
              <a:sym typeface="Robot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22"/>
          <p:cNvSpPr/>
          <p:nvPr/>
        </p:nvSpPr>
        <p:spPr>
          <a:xfrm>
            <a:off x="68580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01   Ongelma</a:t>
            </a:r>
            <a:endParaRPr sz="900" b="0" i="0" u="none" strike="noStrike" cap="none">
              <a:solidFill>
                <a:schemeClr val="dk1"/>
              </a:solidFill>
              <a:latin typeface="Roboto"/>
              <a:ea typeface="Roboto"/>
              <a:cs typeface="Roboto"/>
              <a:sym typeface="Roboto"/>
            </a:endParaRPr>
          </a:p>
        </p:txBody>
      </p:sp>
      <p:sp>
        <p:nvSpPr>
          <p:cNvPr id="399" name="Google Shape;399;p22"/>
          <p:cNvSpPr/>
          <p:nvPr/>
        </p:nvSpPr>
        <p:spPr>
          <a:xfrm>
            <a:off x="246888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02   Diagnoosi</a:t>
            </a:r>
            <a:endParaRPr sz="900" b="0" i="0" u="none" strike="noStrike" cap="none">
              <a:solidFill>
                <a:schemeClr val="dk1"/>
              </a:solidFill>
              <a:latin typeface="Roboto"/>
              <a:ea typeface="Roboto"/>
              <a:cs typeface="Roboto"/>
              <a:sym typeface="Roboto"/>
            </a:endParaRPr>
          </a:p>
        </p:txBody>
      </p:sp>
      <p:sp>
        <p:nvSpPr>
          <p:cNvPr id="400" name="Google Shape;400;p22"/>
          <p:cNvSpPr/>
          <p:nvPr/>
        </p:nvSpPr>
        <p:spPr>
          <a:xfrm>
            <a:off x="4251960" y="365760"/>
            <a:ext cx="1645920" cy="27432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03   Ratkaisu</a:t>
            </a:r>
            <a:endParaRPr sz="900" b="0" i="0" u="none" strike="noStrike" cap="none">
              <a:solidFill>
                <a:schemeClr val="dk1"/>
              </a:solidFill>
              <a:latin typeface="Roboto"/>
              <a:ea typeface="Roboto"/>
              <a:cs typeface="Roboto"/>
              <a:sym typeface="Roboto"/>
            </a:endParaRPr>
          </a:p>
        </p:txBody>
      </p:sp>
      <p:sp>
        <p:nvSpPr>
          <p:cNvPr id="401" name="Google Shape;401;p22"/>
          <p:cNvSpPr/>
          <p:nvPr/>
        </p:nvSpPr>
        <p:spPr>
          <a:xfrm>
            <a:off x="6035040" y="365760"/>
            <a:ext cx="1645920" cy="274320"/>
          </a:xfrm>
          <a:prstGeom prst="roundRect">
            <a:avLst>
              <a:gd name="adj" fmla="val 50000"/>
            </a:avLst>
          </a:prstGeom>
          <a:solidFill>
            <a:schemeClr val="dk2"/>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900"/>
              <a:buFont typeface="Montserrat"/>
              <a:buNone/>
            </a:pPr>
            <a:r>
              <a:rPr lang="en-US" sz="900" b="1" i="0" u="none" strike="noStrike" cap="none">
                <a:solidFill>
                  <a:schemeClr val="lt1"/>
                </a:solidFill>
                <a:latin typeface="Montserrat"/>
                <a:ea typeface="Montserrat"/>
                <a:cs typeface="Montserrat"/>
                <a:sym typeface="Montserrat"/>
              </a:rPr>
              <a:t>04   Varmistaminen</a:t>
            </a:r>
            <a:endParaRPr sz="900" b="0" i="0" u="none" strike="noStrike" cap="none">
              <a:solidFill>
                <a:schemeClr val="dk1"/>
              </a:solidFill>
              <a:latin typeface="Roboto"/>
              <a:ea typeface="Roboto"/>
              <a:cs typeface="Roboto"/>
              <a:sym typeface="Roboto"/>
            </a:endParaRPr>
          </a:p>
        </p:txBody>
      </p:sp>
      <p:sp>
        <p:nvSpPr>
          <p:cNvPr id="402" name="Google Shape;402;p22"/>
          <p:cNvSpPr txBox="1">
            <a:spLocks noGrp="1"/>
          </p:cNvSpPr>
          <p:nvPr>
            <p:ph type="title"/>
          </p:nvPr>
        </p:nvSpPr>
        <p:spPr>
          <a:xfrm>
            <a:off x="685800" y="868680"/>
            <a:ext cx="10789920" cy="73152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chemeClr val="dk2"/>
              </a:buClr>
              <a:buSzPts val="3000"/>
              <a:buFont typeface="Montserrat"/>
              <a:buNone/>
            </a:pPr>
            <a:r>
              <a:rPr lang="en-US" sz="3000">
                <a:solidFill>
                  <a:schemeClr val="dk2"/>
                </a:solidFill>
                <a:latin typeface="Montserrat"/>
                <a:ea typeface="Montserrat"/>
                <a:cs typeface="Montserrat"/>
                <a:sym typeface="Montserrat"/>
              </a:rPr>
              <a:t>Uusi ilmasto vaatii aktiivista otetta</a:t>
            </a:r>
            <a:endParaRPr sz="3000"/>
          </a:p>
        </p:txBody>
      </p:sp>
      <p:sp>
        <p:nvSpPr>
          <p:cNvPr id="403" name="Google Shape;403;p22"/>
          <p:cNvSpPr/>
          <p:nvPr/>
        </p:nvSpPr>
        <p:spPr>
          <a:xfrm>
            <a:off x="685800" y="1920240"/>
            <a:ext cx="3474720" cy="4069080"/>
          </a:xfrm>
          <a:prstGeom prst="roundRect">
            <a:avLst>
              <a:gd name="adj" fmla="val 3684"/>
            </a:avLst>
          </a:prstGeom>
          <a:solidFill>
            <a:schemeClr val="lt2">
              <a:alpha val="30196"/>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22"/>
          <p:cNvSpPr/>
          <p:nvPr/>
        </p:nvSpPr>
        <p:spPr>
          <a:xfrm>
            <a:off x="1005840" y="2240280"/>
            <a:ext cx="731520" cy="731520"/>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05" name="Google Shape;405;p22" descr="Vedenohjaus"/>
          <p:cNvPicPr preferRelativeResize="0"/>
          <p:nvPr/>
        </p:nvPicPr>
        <p:blipFill rotWithShape="1">
          <a:blip r:embed="rId3">
            <a:alphaModFix/>
          </a:blip>
          <a:srcRect/>
          <a:stretch/>
        </p:blipFill>
        <p:spPr>
          <a:xfrm>
            <a:off x="1188720" y="2423160"/>
            <a:ext cx="365760" cy="365760"/>
          </a:xfrm>
          <a:prstGeom prst="rect">
            <a:avLst/>
          </a:prstGeom>
          <a:noFill/>
          <a:ln>
            <a:noFill/>
          </a:ln>
        </p:spPr>
      </p:pic>
      <p:sp>
        <p:nvSpPr>
          <p:cNvPr id="406" name="Google Shape;406;p22"/>
          <p:cNvSpPr txBox="1"/>
          <p:nvPr/>
        </p:nvSpPr>
        <p:spPr>
          <a:xfrm>
            <a:off x="1005840" y="3200400"/>
            <a:ext cx="283464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1700"/>
              <a:buFont typeface="Montserrat"/>
              <a:buNone/>
            </a:pPr>
            <a:r>
              <a:rPr lang="en-US" sz="1700" b="1" i="0" u="none" strike="noStrike" cap="none">
                <a:solidFill>
                  <a:schemeClr val="dk2"/>
                </a:solidFill>
                <a:latin typeface="Montserrat"/>
                <a:ea typeface="Montserrat"/>
                <a:cs typeface="Montserrat"/>
                <a:sym typeface="Montserrat"/>
              </a:rPr>
              <a:t>Vedenohjaus</a:t>
            </a:r>
            <a:endParaRPr sz="1700" b="0" i="0" u="none" strike="noStrike" cap="none">
              <a:solidFill>
                <a:schemeClr val="dk1"/>
              </a:solidFill>
              <a:latin typeface="Roboto"/>
              <a:ea typeface="Roboto"/>
              <a:cs typeface="Roboto"/>
              <a:sym typeface="Roboto"/>
            </a:endParaRPr>
          </a:p>
        </p:txBody>
      </p:sp>
      <p:sp>
        <p:nvSpPr>
          <p:cNvPr id="407" name="Google Shape;407;p22"/>
          <p:cNvSpPr txBox="1"/>
          <p:nvPr/>
        </p:nvSpPr>
        <p:spPr>
          <a:xfrm>
            <a:off x="1005840" y="3703320"/>
            <a:ext cx="2834640" cy="2103120"/>
          </a:xfrm>
          <a:prstGeom prst="rect">
            <a:avLst/>
          </a:prstGeom>
          <a:noFill/>
          <a:ln>
            <a:noFill/>
          </a:ln>
        </p:spPr>
        <p:txBody>
          <a:bodyPr spcFirstLastPara="1" wrap="square" lIns="0" tIns="0" rIns="0" bIns="0" anchor="t" anchorCtr="0">
            <a:noAutofit/>
          </a:bodyPr>
          <a:lstStyle/>
          <a:p>
            <a:pPr marL="177800" marR="0" lvl="0" indent="-177800" algn="l" rtl="0">
              <a:spcBef>
                <a:spcPts val="0"/>
              </a:spcBef>
              <a:spcAft>
                <a:spcPts val="0"/>
              </a:spcAft>
              <a:buClr>
                <a:schemeClr val="dk1"/>
              </a:buClr>
              <a:buSzPts val="1350"/>
              <a:buFont typeface="Roboto"/>
              <a:buChar char="•"/>
            </a:pPr>
            <a:r>
              <a:rPr lang="en-US" sz="1350" b="0" i="0" u="none" strike="noStrike" cap="none">
                <a:solidFill>
                  <a:schemeClr val="dk1"/>
                </a:solidFill>
                <a:latin typeface="Roboto"/>
                <a:ea typeface="Roboto"/>
                <a:cs typeface="Roboto"/>
                <a:sym typeface="Roboto"/>
              </a:rPr>
              <a:t>Asenna puuttuvat vedenohjaimet sisänurkkiin, joihin viistosade pakkautuu.</a:t>
            </a:r>
            <a:endParaRPr sz="1350" b="0" i="0" u="none" strike="noStrike" cap="none">
              <a:solidFill>
                <a:schemeClr val="dk1"/>
              </a:solidFill>
              <a:latin typeface="Roboto"/>
              <a:ea typeface="Roboto"/>
              <a:cs typeface="Roboto"/>
              <a:sym typeface="Roboto"/>
            </a:endParaRPr>
          </a:p>
          <a:p>
            <a:pPr marL="177800" marR="0" lvl="0" indent="-177800" algn="l" rtl="0">
              <a:spcBef>
                <a:spcPts val="1000"/>
              </a:spcBef>
              <a:spcAft>
                <a:spcPts val="0"/>
              </a:spcAft>
              <a:buClr>
                <a:schemeClr val="dk1"/>
              </a:buClr>
              <a:buSzPts val="1350"/>
              <a:buFont typeface="Roboto"/>
              <a:buChar char="•"/>
            </a:pPr>
            <a:r>
              <a:rPr lang="en-US" sz="1350" b="0" i="0" u="none" strike="noStrike" cap="none">
                <a:solidFill>
                  <a:schemeClr val="dk1"/>
                </a:solidFill>
                <a:latin typeface="Roboto"/>
                <a:ea typeface="Roboto"/>
                <a:cs typeface="Roboto"/>
                <a:sym typeface="Roboto"/>
              </a:rPr>
              <a:t>Pidennä pellitysten tippanokkia, ettei vesi valu seinälle tai parvekkeen nurkkiin.</a:t>
            </a:r>
            <a:endParaRPr sz="1350" b="0" i="0" u="none" strike="noStrike" cap="none">
              <a:solidFill>
                <a:schemeClr val="dk1"/>
              </a:solidFill>
              <a:latin typeface="Roboto"/>
              <a:ea typeface="Roboto"/>
              <a:cs typeface="Roboto"/>
              <a:sym typeface="Roboto"/>
            </a:endParaRPr>
          </a:p>
        </p:txBody>
      </p:sp>
      <p:sp>
        <p:nvSpPr>
          <p:cNvPr id="408" name="Google Shape;408;p22"/>
          <p:cNvSpPr/>
          <p:nvPr/>
        </p:nvSpPr>
        <p:spPr>
          <a:xfrm>
            <a:off x="4343400" y="1920240"/>
            <a:ext cx="3474720" cy="4069080"/>
          </a:xfrm>
          <a:prstGeom prst="roundRect">
            <a:avLst>
              <a:gd name="adj" fmla="val 3684"/>
            </a:avLst>
          </a:prstGeom>
          <a:solidFill>
            <a:schemeClr val="lt2">
              <a:alpha val="30196"/>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22"/>
          <p:cNvSpPr/>
          <p:nvPr/>
        </p:nvSpPr>
        <p:spPr>
          <a:xfrm>
            <a:off x="4663440" y="2240280"/>
            <a:ext cx="731520" cy="731520"/>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10" name="Google Shape;410;p22" descr="Talvikunnossapito"/>
          <p:cNvPicPr preferRelativeResize="0"/>
          <p:nvPr/>
        </p:nvPicPr>
        <p:blipFill rotWithShape="1">
          <a:blip r:embed="rId4">
            <a:alphaModFix/>
          </a:blip>
          <a:srcRect/>
          <a:stretch/>
        </p:blipFill>
        <p:spPr>
          <a:xfrm>
            <a:off x="4846320" y="2423160"/>
            <a:ext cx="365760" cy="365760"/>
          </a:xfrm>
          <a:prstGeom prst="rect">
            <a:avLst/>
          </a:prstGeom>
          <a:noFill/>
          <a:ln>
            <a:noFill/>
          </a:ln>
        </p:spPr>
      </p:pic>
      <p:sp>
        <p:nvSpPr>
          <p:cNvPr id="411" name="Google Shape;411;p22"/>
          <p:cNvSpPr txBox="1"/>
          <p:nvPr/>
        </p:nvSpPr>
        <p:spPr>
          <a:xfrm>
            <a:off x="4663440" y="3200400"/>
            <a:ext cx="283464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1700"/>
              <a:buFont typeface="Montserrat"/>
              <a:buNone/>
            </a:pPr>
            <a:r>
              <a:rPr lang="en-US" sz="1700" b="1" i="0" u="none" strike="noStrike" cap="none">
                <a:solidFill>
                  <a:schemeClr val="dk2"/>
                </a:solidFill>
                <a:latin typeface="Montserrat"/>
                <a:ea typeface="Montserrat"/>
                <a:cs typeface="Montserrat"/>
                <a:sym typeface="Montserrat"/>
              </a:rPr>
              <a:t>Talvikunnossapito</a:t>
            </a:r>
            <a:endParaRPr sz="1700" b="0" i="0" u="none" strike="noStrike" cap="none">
              <a:solidFill>
                <a:schemeClr val="dk1"/>
              </a:solidFill>
              <a:latin typeface="Roboto"/>
              <a:ea typeface="Roboto"/>
              <a:cs typeface="Roboto"/>
              <a:sym typeface="Roboto"/>
            </a:endParaRPr>
          </a:p>
        </p:txBody>
      </p:sp>
      <p:sp>
        <p:nvSpPr>
          <p:cNvPr id="412" name="Google Shape;412;p22"/>
          <p:cNvSpPr txBox="1"/>
          <p:nvPr/>
        </p:nvSpPr>
        <p:spPr>
          <a:xfrm>
            <a:off x="4663440" y="3703320"/>
            <a:ext cx="2834640" cy="2103120"/>
          </a:xfrm>
          <a:prstGeom prst="rect">
            <a:avLst/>
          </a:prstGeom>
          <a:noFill/>
          <a:ln>
            <a:noFill/>
          </a:ln>
        </p:spPr>
        <p:txBody>
          <a:bodyPr spcFirstLastPara="1" wrap="square" lIns="0" tIns="0" rIns="0" bIns="0" anchor="t" anchorCtr="0">
            <a:noAutofit/>
          </a:bodyPr>
          <a:lstStyle/>
          <a:p>
            <a:pPr marL="177800" marR="0" lvl="0" indent="-177800" algn="l" rtl="0">
              <a:spcBef>
                <a:spcPts val="0"/>
              </a:spcBef>
              <a:spcAft>
                <a:spcPts val="0"/>
              </a:spcAft>
              <a:buClr>
                <a:schemeClr val="dk1"/>
              </a:buClr>
              <a:buSzPts val="1350"/>
              <a:buFont typeface="Roboto"/>
              <a:buChar char="•"/>
            </a:pPr>
            <a:r>
              <a:rPr lang="en-US" sz="1350" b="0" i="0" u="none" strike="noStrike" cap="none">
                <a:solidFill>
                  <a:schemeClr val="dk1"/>
                </a:solidFill>
                <a:latin typeface="Roboto"/>
                <a:ea typeface="Roboto"/>
                <a:cs typeface="Roboto"/>
                <a:sym typeface="Roboto"/>
              </a:rPr>
              <a:t>Estä sulamisvesien jäätyminen syöksytorviin ja kouruihin, esim. sulanapitokaapeleilla.</a:t>
            </a:r>
            <a:endParaRPr sz="1350" b="0" i="0" u="none" strike="noStrike" cap="none">
              <a:solidFill>
                <a:schemeClr val="dk1"/>
              </a:solidFill>
              <a:latin typeface="Roboto"/>
              <a:ea typeface="Roboto"/>
              <a:cs typeface="Roboto"/>
              <a:sym typeface="Roboto"/>
            </a:endParaRPr>
          </a:p>
          <a:p>
            <a:pPr marL="177800" marR="0" lvl="0" indent="-177800" algn="l" rtl="0">
              <a:spcBef>
                <a:spcPts val="1000"/>
              </a:spcBef>
              <a:spcAft>
                <a:spcPts val="0"/>
              </a:spcAft>
              <a:buClr>
                <a:schemeClr val="dk1"/>
              </a:buClr>
              <a:buSzPts val="1350"/>
              <a:buFont typeface="Roboto"/>
              <a:buChar char="•"/>
            </a:pPr>
            <a:r>
              <a:rPr lang="en-US" sz="1350" b="0" i="0" u="none" strike="noStrike" cap="none">
                <a:solidFill>
                  <a:schemeClr val="dk1"/>
                </a:solidFill>
                <a:latin typeface="Roboto"/>
                <a:ea typeface="Roboto"/>
                <a:cs typeface="Roboto"/>
                <a:sym typeface="Roboto"/>
              </a:rPr>
              <a:t>Poista lumi seinustoilta ja parvekkeilta.</a:t>
            </a:r>
            <a:endParaRPr sz="1350" b="0" i="0" u="none" strike="noStrike" cap="none">
              <a:solidFill>
                <a:schemeClr val="dk1"/>
              </a:solidFill>
              <a:latin typeface="Roboto"/>
              <a:ea typeface="Roboto"/>
              <a:cs typeface="Roboto"/>
              <a:sym typeface="Roboto"/>
            </a:endParaRPr>
          </a:p>
        </p:txBody>
      </p:sp>
      <p:sp>
        <p:nvSpPr>
          <p:cNvPr id="413" name="Google Shape;413;p22"/>
          <p:cNvSpPr/>
          <p:nvPr/>
        </p:nvSpPr>
        <p:spPr>
          <a:xfrm>
            <a:off x="8001000" y="1920240"/>
            <a:ext cx="3474720" cy="4069080"/>
          </a:xfrm>
          <a:prstGeom prst="roundRect">
            <a:avLst>
              <a:gd name="adj" fmla="val 3684"/>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22"/>
          <p:cNvSpPr/>
          <p:nvPr/>
        </p:nvSpPr>
        <p:spPr>
          <a:xfrm>
            <a:off x="8321040" y="2240280"/>
            <a:ext cx="731520" cy="731520"/>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15" name="Google Shape;415;p22" descr="Sade-testi"/>
          <p:cNvPicPr preferRelativeResize="0"/>
          <p:nvPr/>
        </p:nvPicPr>
        <p:blipFill rotWithShape="1">
          <a:blip r:embed="rId5">
            <a:alphaModFix/>
          </a:blip>
          <a:srcRect/>
          <a:stretch/>
        </p:blipFill>
        <p:spPr>
          <a:xfrm>
            <a:off x="8503920" y="2423160"/>
            <a:ext cx="365760" cy="365760"/>
          </a:xfrm>
          <a:prstGeom prst="rect">
            <a:avLst/>
          </a:prstGeom>
          <a:noFill/>
          <a:ln>
            <a:noFill/>
          </a:ln>
        </p:spPr>
      </p:pic>
      <p:sp>
        <p:nvSpPr>
          <p:cNvPr id="416" name="Google Shape;416;p22"/>
          <p:cNvSpPr txBox="1"/>
          <p:nvPr/>
        </p:nvSpPr>
        <p:spPr>
          <a:xfrm>
            <a:off x="8321040" y="3200400"/>
            <a:ext cx="283464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1700"/>
              <a:buFont typeface="Montserrat"/>
              <a:buNone/>
            </a:pPr>
            <a:r>
              <a:rPr lang="en-US" sz="1700" b="1" i="0" u="none" strike="noStrike" cap="none">
                <a:solidFill>
                  <a:schemeClr val="dk2"/>
                </a:solidFill>
                <a:latin typeface="Montserrat"/>
                <a:ea typeface="Montserrat"/>
                <a:cs typeface="Montserrat"/>
                <a:sym typeface="Montserrat"/>
              </a:rPr>
              <a:t>Sade-testi</a:t>
            </a:r>
            <a:endParaRPr sz="1700" b="0" i="0" u="none" strike="noStrike" cap="none">
              <a:solidFill>
                <a:schemeClr val="dk1"/>
              </a:solidFill>
              <a:latin typeface="Roboto"/>
              <a:ea typeface="Roboto"/>
              <a:cs typeface="Roboto"/>
              <a:sym typeface="Roboto"/>
            </a:endParaRPr>
          </a:p>
        </p:txBody>
      </p:sp>
      <p:sp>
        <p:nvSpPr>
          <p:cNvPr id="417" name="Google Shape;417;p22"/>
          <p:cNvSpPr txBox="1"/>
          <p:nvPr/>
        </p:nvSpPr>
        <p:spPr>
          <a:xfrm>
            <a:off x="8321040" y="3703320"/>
            <a:ext cx="2834640" cy="2103120"/>
          </a:xfrm>
          <a:prstGeom prst="rect">
            <a:avLst/>
          </a:prstGeom>
          <a:noFill/>
          <a:ln>
            <a:noFill/>
          </a:ln>
        </p:spPr>
        <p:txBody>
          <a:bodyPr spcFirstLastPara="1" wrap="square" lIns="0" tIns="0" rIns="0" bIns="0" anchor="t" anchorCtr="0">
            <a:noAutofit/>
          </a:bodyPr>
          <a:lstStyle/>
          <a:p>
            <a:pPr marL="177800" marR="0" lvl="0" indent="-177800" algn="l" rtl="0">
              <a:spcBef>
                <a:spcPts val="0"/>
              </a:spcBef>
              <a:spcAft>
                <a:spcPts val="0"/>
              </a:spcAft>
              <a:buClr>
                <a:schemeClr val="dk1"/>
              </a:buClr>
              <a:buSzPts val="1350"/>
              <a:buFont typeface="Roboto"/>
              <a:buChar char="•"/>
            </a:pPr>
            <a:r>
              <a:rPr lang="en-US" sz="1350" b="0" i="0" u="none" strike="noStrike" cap="none">
                <a:solidFill>
                  <a:schemeClr val="dk1"/>
                </a:solidFill>
                <a:latin typeface="Roboto"/>
                <a:ea typeface="Roboto"/>
                <a:cs typeface="Roboto"/>
                <a:sym typeface="Roboto"/>
              </a:rPr>
              <a:t>Kierrä talo kovalla sateella.</a:t>
            </a:r>
            <a:endParaRPr sz="1350" b="0" i="0" u="none" strike="noStrike" cap="none">
              <a:solidFill>
                <a:schemeClr val="dk1"/>
              </a:solidFill>
              <a:latin typeface="Roboto"/>
              <a:ea typeface="Roboto"/>
              <a:cs typeface="Roboto"/>
              <a:sym typeface="Roboto"/>
            </a:endParaRPr>
          </a:p>
          <a:p>
            <a:pPr marL="177800" marR="0" lvl="0" indent="-177800" algn="l" rtl="0">
              <a:spcBef>
                <a:spcPts val="1000"/>
              </a:spcBef>
              <a:spcAft>
                <a:spcPts val="0"/>
              </a:spcAft>
              <a:buClr>
                <a:schemeClr val="dk1"/>
              </a:buClr>
              <a:buSzPts val="1350"/>
              <a:buFont typeface="Roboto"/>
              <a:buChar char="•"/>
            </a:pPr>
            <a:r>
              <a:rPr lang="en-US" sz="1350" b="0" i="0" u="none" strike="noStrike" cap="none">
                <a:solidFill>
                  <a:schemeClr val="dk1"/>
                </a:solidFill>
                <a:latin typeface="Roboto"/>
                <a:ea typeface="Roboto"/>
                <a:cs typeface="Roboto"/>
                <a:sym typeface="Roboto"/>
              </a:rPr>
              <a:t>Ohjautuuko vesi hallitusti alas – vai tummuuko seinä käsijohteiden ja nurkkien kohdalta?</a:t>
            </a:r>
            <a:endParaRPr sz="1350" b="0" i="0" u="none" strike="noStrike" cap="none">
              <a:solidFill>
                <a:schemeClr val="dk1"/>
              </a:solidFill>
              <a:latin typeface="Roboto"/>
              <a:ea typeface="Roboto"/>
              <a:cs typeface="Roboto"/>
              <a:sym typeface="Roboto"/>
            </a:endParaRPr>
          </a:p>
        </p:txBody>
      </p:sp>
      <p:sp>
        <p:nvSpPr>
          <p:cNvPr id="418" name="Google Shape;418;p22"/>
          <p:cNvSpPr txBox="1">
            <a:spLocks noGrp="1"/>
          </p:cNvSpPr>
          <p:nvPr>
            <p:ph type="sldNum" idx="4294967295"/>
          </p:nvPr>
        </p:nvSpPr>
        <p:spPr>
          <a:xfrm>
            <a:off x="11045952" y="6309360"/>
            <a:ext cx="45720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900" b="0" i="0" u="none" strike="noStrike" cap="none">
                <a:solidFill>
                  <a:srgbClr val="6E6151"/>
                </a:solidFill>
                <a:latin typeface="Roboto"/>
                <a:ea typeface="Roboto"/>
                <a:cs typeface="Roboto"/>
                <a:sym typeface="Roboto"/>
              </a:rPr>
              <a:t>17</a:t>
            </a:fld>
            <a:endParaRPr sz="900" b="0" i="0" u="none" strike="noStrike" cap="none">
              <a:solidFill>
                <a:srgbClr val="6E6151"/>
              </a:solidFill>
              <a:latin typeface="Roboto"/>
              <a:ea typeface="Roboto"/>
              <a:cs typeface="Roboto"/>
              <a:sym typeface="Robot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23"/>
          <p:cNvSpPr/>
          <p:nvPr/>
        </p:nvSpPr>
        <p:spPr>
          <a:xfrm>
            <a:off x="685800" y="365760"/>
            <a:ext cx="1645800" cy="27420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01   Ongelma</a:t>
            </a:r>
            <a:endParaRPr sz="900" b="0" i="0" u="none" strike="noStrike" cap="none">
              <a:solidFill>
                <a:schemeClr val="dk1"/>
              </a:solidFill>
              <a:latin typeface="Roboto"/>
              <a:ea typeface="Roboto"/>
              <a:cs typeface="Roboto"/>
              <a:sym typeface="Roboto"/>
            </a:endParaRPr>
          </a:p>
        </p:txBody>
      </p:sp>
      <p:sp>
        <p:nvSpPr>
          <p:cNvPr id="425" name="Google Shape;425;p23"/>
          <p:cNvSpPr/>
          <p:nvPr/>
        </p:nvSpPr>
        <p:spPr>
          <a:xfrm>
            <a:off x="2468880" y="365760"/>
            <a:ext cx="1645800" cy="27420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02   Diagnoosi</a:t>
            </a:r>
            <a:endParaRPr sz="900" b="0" i="0" u="none" strike="noStrike" cap="none">
              <a:solidFill>
                <a:schemeClr val="dk1"/>
              </a:solidFill>
              <a:latin typeface="Roboto"/>
              <a:ea typeface="Roboto"/>
              <a:cs typeface="Roboto"/>
              <a:sym typeface="Roboto"/>
            </a:endParaRPr>
          </a:p>
        </p:txBody>
      </p:sp>
      <p:sp>
        <p:nvSpPr>
          <p:cNvPr id="426" name="Google Shape;426;p23"/>
          <p:cNvSpPr/>
          <p:nvPr/>
        </p:nvSpPr>
        <p:spPr>
          <a:xfrm>
            <a:off x="4251960" y="365760"/>
            <a:ext cx="1645800" cy="274200"/>
          </a:xfrm>
          <a:prstGeom prst="roundRect">
            <a:avLst>
              <a:gd name="adj" fmla="val 50000"/>
            </a:avLst>
          </a:prstGeom>
          <a:solidFill>
            <a:schemeClr val="lt2">
              <a:alpha val="40000"/>
            </a:schemeClr>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2"/>
              </a:buClr>
              <a:buSzPts val="900"/>
              <a:buFont typeface="Montserrat"/>
              <a:buNone/>
            </a:pPr>
            <a:r>
              <a:rPr lang="en-US" sz="900" b="0" i="0" u="none" strike="noStrike" cap="none">
                <a:solidFill>
                  <a:schemeClr val="dk2"/>
                </a:solidFill>
                <a:latin typeface="Montserrat"/>
                <a:ea typeface="Montserrat"/>
                <a:cs typeface="Montserrat"/>
                <a:sym typeface="Montserrat"/>
              </a:rPr>
              <a:t>03   Ratkaisu</a:t>
            </a:r>
            <a:endParaRPr sz="900" b="0" i="0" u="none" strike="noStrike" cap="none">
              <a:solidFill>
                <a:schemeClr val="dk1"/>
              </a:solidFill>
              <a:latin typeface="Roboto"/>
              <a:ea typeface="Roboto"/>
              <a:cs typeface="Roboto"/>
              <a:sym typeface="Roboto"/>
            </a:endParaRPr>
          </a:p>
        </p:txBody>
      </p:sp>
      <p:sp>
        <p:nvSpPr>
          <p:cNvPr id="427" name="Google Shape;427;p23"/>
          <p:cNvSpPr/>
          <p:nvPr/>
        </p:nvSpPr>
        <p:spPr>
          <a:xfrm>
            <a:off x="6035040" y="365760"/>
            <a:ext cx="1645800" cy="274200"/>
          </a:xfrm>
          <a:prstGeom prst="roundRect">
            <a:avLst>
              <a:gd name="adj" fmla="val 50000"/>
            </a:avLst>
          </a:prstGeom>
          <a:solidFill>
            <a:schemeClr val="dk2"/>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900"/>
              <a:buFont typeface="Montserrat"/>
              <a:buNone/>
            </a:pPr>
            <a:r>
              <a:rPr lang="en-US" sz="900" b="1" i="0" u="none" strike="noStrike" cap="none">
                <a:solidFill>
                  <a:schemeClr val="lt1"/>
                </a:solidFill>
                <a:latin typeface="Montserrat"/>
                <a:ea typeface="Montserrat"/>
                <a:cs typeface="Montserrat"/>
                <a:sym typeface="Montserrat"/>
              </a:rPr>
              <a:t>04   Varmistaminen</a:t>
            </a:r>
            <a:endParaRPr sz="900" b="0" i="0" u="none" strike="noStrike" cap="none">
              <a:solidFill>
                <a:schemeClr val="dk1"/>
              </a:solidFill>
              <a:latin typeface="Roboto"/>
              <a:ea typeface="Roboto"/>
              <a:cs typeface="Roboto"/>
              <a:sym typeface="Roboto"/>
            </a:endParaRPr>
          </a:p>
        </p:txBody>
      </p:sp>
      <p:sp>
        <p:nvSpPr>
          <p:cNvPr id="428" name="Google Shape;428;p23"/>
          <p:cNvSpPr txBox="1">
            <a:spLocks noGrp="1"/>
          </p:cNvSpPr>
          <p:nvPr>
            <p:ph type="sldNum" idx="4294967295"/>
          </p:nvPr>
        </p:nvSpPr>
        <p:spPr>
          <a:xfrm>
            <a:off x="11045952" y="6309360"/>
            <a:ext cx="457200" cy="2742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900" b="0" i="0" u="none" strike="noStrike" cap="none">
                <a:solidFill>
                  <a:srgbClr val="6E6151"/>
                </a:solidFill>
                <a:latin typeface="Roboto"/>
                <a:ea typeface="Roboto"/>
                <a:cs typeface="Roboto"/>
                <a:sym typeface="Roboto"/>
              </a:rPr>
              <a:t>18</a:t>
            </a:fld>
            <a:endParaRPr sz="900" b="0" i="0" u="none" strike="noStrike" cap="none">
              <a:solidFill>
                <a:srgbClr val="6E6151"/>
              </a:solidFill>
              <a:latin typeface="Roboto"/>
              <a:ea typeface="Roboto"/>
              <a:cs typeface="Roboto"/>
              <a:sym typeface="Roboto"/>
            </a:endParaRPr>
          </a:p>
        </p:txBody>
      </p:sp>
      <p:pic>
        <p:nvPicPr>
          <p:cNvPr id="429" name="Google Shape;429;p23" title="Generated Image April 15, 2026 - 11_03AM.jpg"/>
          <p:cNvPicPr preferRelativeResize="0"/>
          <p:nvPr/>
        </p:nvPicPr>
        <p:blipFill rotWithShape="1">
          <a:blip r:embed="rId3">
            <a:alphaModFix/>
          </a:blip>
          <a:srcRect b="5553"/>
          <a:stretch/>
        </p:blipFill>
        <p:spPr>
          <a:xfrm>
            <a:off x="2331600" y="736975"/>
            <a:ext cx="7861545" cy="557237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24"/>
          <p:cNvSpPr txBox="1">
            <a:spLocks noGrp="1"/>
          </p:cNvSpPr>
          <p:nvPr>
            <p:ph type="title"/>
          </p:nvPr>
        </p:nvSpPr>
        <p:spPr>
          <a:xfrm>
            <a:off x="685800" y="868680"/>
            <a:ext cx="10789920" cy="73152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chemeClr val="dk2"/>
              </a:buClr>
              <a:buSzPts val="3000"/>
              <a:buFont typeface="Montserrat"/>
              <a:buNone/>
            </a:pPr>
            <a:r>
              <a:rPr lang="en-US" sz="3000">
                <a:solidFill>
                  <a:schemeClr val="dk2"/>
                </a:solidFill>
                <a:latin typeface="Montserrat"/>
                <a:ea typeface="Montserrat"/>
                <a:cs typeface="Montserrat"/>
                <a:sym typeface="Montserrat"/>
              </a:rPr>
              <a:t>Neljä asiaa kotiin viemisiksi</a:t>
            </a:r>
            <a:endParaRPr sz="3000"/>
          </a:p>
        </p:txBody>
      </p:sp>
      <p:sp>
        <p:nvSpPr>
          <p:cNvPr id="436" name="Google Shape;436;p24"/>
          <p:cNvSpPr/>
          <p:nvPr/>
        </p:nvSpPr>
        <p:spPr>
          <a:xfrm>
            <a:off x="685800" y="2011680"/>
            <a:ext cx="868680" cy="868680"/>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37" name="Google Shape;437;p24" descr="Ilmasto on muuttunut"/>
          <p:cNvPicPr preferRelativeResize="0"/>
          <p:nvPr/>
        </p:nvPicPr>
        <p:blipFill rotWithShape="1">
          <a:blip r:embed="rId3">
            <a:alphaModFix/>
          </a:blip>
          <a:srcRect/>
          <a:stretch/>
        </p:blipFill>
        <p:spPr>
          <a:xfrm>
            <a:off x="902970" y="2228850"/>
            <a:ext cx="434340" cy="434340"/>
          </a:xfrm>
          <a:prstGeom prst="rect">
            <a:avLst/>
          </a:prstGeom>
          <a:noFill/>
          <a:ln>
            <a:noFill/>
          </a:ln>
        </p:spPr>
      </p:pic>
      <p:sp>
        <p:nvSpPr>
          <p:cNvPr id="438" name="Google Shape;438;p24"/>
          <p:cNvSpPr txBox="1"/>
          <p:nvPr/>
        </p:nvSpPr>
        <p:spPr>
          <a:xfrm>
            <a:off x="685800" y="3108960"/>
            <a:ext cx="2468880" cy="685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1700"/>
              <a:buFont typeface="Montserrat"/>
              <a:buNone/>
            </a:pPr>
            <a:r>
              <a:rPr lang="en-US" sz="1700" b="1" i="0" u="none" strike="noStrike" cap="none">
                <a:solidFill>
                  <a:schemeClr val="dk2"/>
                </a:solidFill>
                <a:latin typeface="Montserrat"/>
                <a:ea typeface="Montserrat"/>
                <a:cs typeface="Montserrat"/>
                <a:sym typeface="Montserrat"/>
              </a:rPr>
              <a:t>Ilmasto on muuttunut</a:t>
            </a:r>
            <a:endParaRPr sz="1700" b="0" i="0" u="none" strike="noStrike" cap="none">
              <a:solidFill>
                <a:schemeClr val="dk1"/>
              </a:solidFill>
              <a:latin typeface="Roboto"/>
              <a:ea typeface="Roboto"/>
              <a:cs typeface="Roboto"/>
              <a:sym typeface="Roboto"/>
            </a:endParaRPr>
          </a:p>
        </p:txBody>
      </p:sp>
      <p:sp>
        <p:nvSpPr>
          <p:cNvPr id="439" name="Google Shape;439;p24"/>
          <p:cNvSpPr txBox="1"/>
          <p:nvPr/>
        </p:nvSpPr>
        <p:spPr>
          <a:xfrm>
            <a:off x="685800" y="3840480"/>
            <a:ext cx="2377440" cy="914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400"/>
              <a:buFont typeface="Roboto"/>
              <a:buNone/>
            </a:pPr>
            <a:r>
              <a:rPr lang="en-US" sz="1400" b="0" i="0" u="none" strike="noStrike" cap="none">
                <a:solidFill>
                  <a:schemeClr val="dk1"/>
                </a:solidFill>
                <a:latin typeface="Roboto"/>
                <a:ea typeface="Roboto"/>
                <a:cs typeface="Roboto"/>
                <a:sym typeface="Roboto"/>
              </a:rPr>
              <a:t>Rakenteet kohtaavat rasituksen, jota niille ei suunniteltu.</a:t>
            </a:r>
            <a:endParaRPr sz="1400" b="0" i="0" u="none" strike="noStrike" cap="none">
              <a:solidFill>
                <a:schemeClr val="dk1"/>
              </a:solidFill>
              <a:latin typeface="Roboto"/>
              <a:ea typeface="Roboto"/>
              <a:cs typeface="Roboto"/>
              <a:sym typeface="Roboto"/>
            </a:endParaRPr>
          </a:p>
        </p:txBody>
      </p:sp>
      <p:sp>
        <p:nvSpPr>
          <p:cNvPr id="440" name="Google Shape;440;p24"/>
          <p:cNvSpPr/>
          <p:nvPr/>
        </p:nvSpPr>
        <p:spPr>
          <a:xfrm>
            <a:off x="3429000" y="2011680"/>
            <a:ext cx="868680" cy="868680"/>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41" name="Google Shape;441;p24" descr="Lue merkit"/>
          <p:cNvPicPr preferRelativeResize="0"/>
          <p:nvPr/>
        </p:nvPicPr>
        <p:blipFill rotWithShape="1">
          <a:blip r:embed="rId4">
            <a:alphaModFix/>
          </a:blip>
          <a:srcRect/>
          <a:stretch/>
        </p:blipFill>
        <p:spPr>
          <a:xfrm>
            <a:off x="3646170" y="2228850"/>
            <a:ext cx="434340" cy="434340"/>
          </a:xfrm>
          <a:prstGeom prst="rect">
            <a:avLst/>
          </a:prstGeom>
          <a:noFill/>
          <a:ln>
            <a:noFill/>
          </a:ln>
        </p:spPr>
      </p:pic>
      <p:sp>
        <p:nvSpPr>
          <p:cNvPr id="442" name="Google Shape;442;p24"/>
          <p:cNvSpPr txBox="1"/>
          <p:nvPr/>
        </p:nvSpPr>
        <p:spPr>
          <a:xfrm>
            <a:off x="3429000" y="3108960"/>
            <a:ext cx="2468880" cy="685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1700"/>
              <a:buFont typeface="Montserrat"/>
              <a:buNone/>
            </a:pPr>
            <a:r>
              <a:rPr lang="en-US" sz="1700" b="1" i="0" u="none" strike="noStrike" cap="none">
                <a:solidFill>
                  <a:schemeClr val="dk2"/>
                </a:solidFill>
                <a:latin typeface="Montserrat"/>
                <a:ea typeface="Montserrat"/>
                <a:cs typeface="Montserrat"/>
                <a:sym typeface="Montserrat"/>
              </a:rPr>
              <a:t>Lue merkit</a:t>
            </a:r>
            <a:endParaRPr sz="1700" b="0" i="0" u="none" strike="noStrike" cap="none">
              <a:solidFill>
                <a:schemeClr val="dk1"/>
              </a:solidFill>
              <a:latin typeface="Roboto"/>
              <a:ea typeface="Roboto"/>
              <a:cs typeface="Roboto"/>
              <a:sym typeface="Roboto"/>
            </a:endParaRPr>
          </a:p>
        </p:txBody>
      </p:sp>
      <p:sp>
        <p:nvSpPr>
          <p:cNvPr id="443" name="Google Shape;443;p24"/>
          <p:cNvSpPr txBox="1"/>
          <p:nvPr/>
        </p:nvSpPr>
        <p:spPr>
          <a:xfrm>
            <a:off x="3429000" y="3840480"/>
            <a:ext cx="2377440" cy="914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400"/>
              <a:buFont typeface="Roboto"/>
              <a:buNone/>
            </a:pPr>
            <a:r>
              <a:rPr lang="en-US" sz="1400" b="0" i="0" u="none" strike="noStrike" cap="none">
                <a:solidFill>
                  <a:schemeClr val="dk1"/>
                </a:solidFill>
                <a:latin typeface="Roboto"/>
                <a:ea typeface="Roboto"/>
                <a:cs typeface="Roboto"/>
                <a:sym typeface="Roboto"/>
              </a:rPr>
              <a:t>Härmä, murtumat, vihreys ja tummentumat ovat varoituksia.</a:t>
            </a:r>
            <a:endParaRPr sz="1400" b="0" i="0" u="none" strike="noStrike" cap="none">
              <a:solidFill>
                <a:schemeClr val="dk1"/>
              </a:solidFill>
              <a:latin typeface="Roboto"/>
              <a:ea typeface="Roboto"/>
              <a:cs typeface="Roboto"/>
              <a:sym typeface="Roboto"/>
            </a:endParaRPr>
          </a:p>
        </p:txBody>
      </p:sp>
      <p:sp>
        <p:nvSpPr>
          <p:cNvPr id="444" name="Google Shape;444;p24"/>
          <p:cNvSpPr/>
          <p:nvPr/>
        </p:nvSpPr>
        <p:spPr>
          <a:xfrm>
            <a:off x="6172200" y="2011680"/>
            <a:ext cx="868680" cy="868680"/>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45" name="Google Shape;445;p24" descr="Korjaa oikein"/>
          <p:cNvPicPr preferRelativeResize="0"/>
          <p:nvPr/>
        </p:nvPicPr>
        <p:blipFill rotWithShape="1">
          <a:blip r:embed="rId5">
            <a:alphaModFix/>
          </a:blip>
          <a:srcRect/>
          <a:stretch/>
        </p:blipFill>
        <p:spPr>
          <a:xfrm>
            <a:off x="6389370" y="2228850"/>
            <a:ext cx="434340" cy="434340"/>
          </a:xfrm>
          <a:prstGeom prst="rect">
            <a:avLst/>
          </a:prstGeom>
          <a:noFill/>
          <a:ln>
            <a:noFill/>
          </a:ln>
        </p:spPr>
      </p:pic>
      <p:sp>
        <p:nvSpPr>
          <p:cNvPr id="446" name="Google Shape;446;p24"/>
          <p:cNvSpPr txBox="1"/>
          <p:nvPr/>
        </p:nvSpPr>
        <p:spPr>
          <a:xfrm>
            <a:off x="6172200" y="3108960"/>
            <a:ext cx="2468880" cy="685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1700"/>
              <a:buFont typeface="Montserrat"/>
              <a:buNone/>
            </a:pPr>
            <a:r>
              <a:rPr lang="en-US" sz="1700" b="1" i="0" u="none" strike="noStrike" cap="none">
                <a:solidFill>
                  <a:schemeClr val="dk2"/>
                </a:solidFill>
                <a:latin typeface="Montserrat"/>
                <a:ea typeface="Montserrat"/>
                <a:cs typeface="Montserrat"/>
                <a:sym typeface="Montserrat"/>
              </a:rPr>
              <a:t>Korjaa oikein</a:t>
            </a:r>
            <a:endParaRPr sz="1700" b="0" i="0" u="none" strike="noStrike" cap="none">
              <a:solidFill>
                <a:schemeClr val="dk1"/>
              </a:solidFill>
              <a:latin typeface="Roboto"/>
              <a:ea typeface="Roboto"/>
              <a:cs typeface="Roboto"/>
              <a:sym typeface="Roboto"/>
            </a:endParaRPr>
          </a:p>
        </p:txBody>
      </p:sp>
      <p:sp>
        <p:nvSpPr>
          <p:cNvPr id="447" name="Google Shape;447;p24"/>
          <p:cNvSpPr txBox="1"/>
          <p:nvPr/>
        </p:nvSpPr>
        <p:spPr>
          <a:xfrm>
            <a:off x="6172200" y="3840480"/>
            <a:ext cx="2377440" cy="914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400"/>
              <a:buFont typeface="Roboto"/>
              <a:buNone/>
            </a:pPr>
            <a:r>
              <a:rPr lang="en-US" sz="1400" b="0" i="0" u="none" strike="noStrike" cap="none">
                <a:solidFill>
                  <a:schemeClr val="dk1"/>
                </a:solidFill>
                <a:latin typeface="Roboto"/>
                <a:ea typeface="Roboto"/>
                <a:cs typeface="Roboto"/>
                <a:sym typeface="Roboto"/>
              </a:rPr>
              <a:t>Hengittävät materiaalit ja huolella suunnitellut detaljit.</a:t>
            </a:r>
            <a:endParaRPr sz="1400" b="0" i="0" u="none" strike="noStrike" cap="none">
              <a:solidFill>
                <a:schemeClr val="dk1"/>
              </a:solidFill>
              <a:latin typeface="Roboto"/>
              <a:ea typeface="Roboto"/>
              <a:cs typeface="Roboto"/>
              <a:sym typeface="Roboto"/>
            </a:endParaRPr>
          </a:p>
        </p:txBody>
      </p:sp>
      <p:sp>
        <p:nvSpPr>
          <p:cNvPr id="448" name="Google Shape;448;p24"/>
          <p:cNvSpPr/>
          <p:nvPr/>
        </p:nvSpPr>
        <p:spPr>
          <a:xfrm>
            <a:off x="8915400" y="2011680"/>
            <a:ext cx="868680" cy="868680"/>
          </a:xfrm>
          <a:prstGeom prst="ellipse">
            <a:avLst/>
          </a:prstGeom>
          <a:solidFill>
            <a:schemeClr val="lt1"/>
          </a:solidFill>
          <a:ln w="9525" cap="flat" cmpd="sng">
            <a:solidFill>
              <a:srgbClr val="77551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49" name="Google Shape;449;p24" descr="Huolla ajallaan"/>
          <p:cNvPicPr preferRelativeResize="0"/>
          <p:nvPr/>
        </p:nvPicPr>
        <p:blipFill rotWithShape="1">
          <a:blip r:embed="rId6">
            <a:alphaModFix/>
          </a:blip>
          <a:srcRect/>
          <a:stretch/>
        </p:blipFill>
        <p:spPr>
          <a:xfrm>
            <a:off x="9132570" y="2228850"/>
            <a:ext cx="434340" cy="434340"/>
          </a:xfrm>
          <a:prstGeom prst="rect">
            <a:avLst/>
          </a:prstGeom>
          <a:noFill/>
          <a:ln>
            <a:noFill/>
          </a:ln>
        </p:spPr>
      </p:pic>
      <p:sp>
        <p:nvSpPr>
          <p:cNvPr id="450" name="Google Shape;450;p24"/>
          <p:cNvSpPr txBox="1"/>
          <p:nvPr/>
        </p:nvSpPr>
        <p:spPr>
          <a:xfrm>
            <a:off x="8915400" y="3108960"/>
            <a:ext cx="2468880" cy="685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2"/>
              </a:buClr>
              <a:buSzPts val="1700"/>
              <a:buFont typeface="Montserrat"/>
              <a:buNone/>
            </a:pPr>
            <a:r>
              <a:rPr lang="en-US" sz="1700" b="1" i="0" u="none" strike="noStrike" cap="none">
                <a:solidFill>
                  <a:schemeClr val="dk2"/>
                </a:solidFill>
                <a:latin typeface="Montserrat"/>
                <a:ea typeface="Montserrat"/>
                <a:cs typeface="Montserrat"/>
                <a:sym typeface="Montserrat"/>
              </a:rPr>
              <a:t>Huolla ajallaan</a:t>
            </a:r>
            <a:endParaRPr sz="1700" b="0" i="0" u="none" strike="noStrike" cap="none">
              <a:solidFill>
                <a:schemeClr val="dk1"/>
              </a:solidFill>
              <a:latin typeface="Roboto"/>
              <a:ea typeface="Roboto"/>
              <a:cs typeface="Roboto"/>
              <a:sym typeface="Roboto"/>
            </a:endParaRPr>
          </a:p>
        </p:txBody>
      </p:sp>
      <p:sp>
        <p:nvSpPr>
          <p:cNvPr id="451" name="Google Shape;451;p24"/>
          <p:cNvSpPr txBox="1"/>
          <p:nvPr/>
        </p:nvSpPr>
        <p:spPr>
          <a:xfrm>
            <a:off x="8915400" y="3840480"/>
            <a:ext cx="2377440" cy="914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400"/>
              <a:buFont typeface="Roboto"/>
              <a:buNone/>
            </a:pPr>
            <a:r>
              <a:rPr lang="en-US" sz="1400" b="0" i="0" u="none" strike="noStrike" cap="none">
                <a:solidFill>
                  <a:schemeClr val="dk1"/>
                </a:solidFill>
                <a:latin typeface="Roboto"/>
                <a:ea typeface="Roboto"/>
                <a:cs typeface="Roboto"/>
                <a:sym typeface="Roboto"/>
              </a:rPr>
              <a:t>Tarkastus noin 5 vuoden välein ja sade-testi.</a:t>
            </a:r>
            <a:endParaRPr sz="1400" b="0" i="0" u="none" strike="noStrike" cap="none">
              <a:solidFill>
                <a:schemeClr val="dk1"/>
              </a:solidFill>
              <a:latin typeface="Roboto"/>
              <a:ea typeface="Roboto"/>
              <a:cs typeface="Roboto"/>
              <a:sym typeface="Roboto"/>
            </a:endParaRPr>
          </a:p>
        </p:txBody>
      </p:sp>
      <p:sp>
        <p:nvSpPr>
          <p:cNvPr id="452" name="Google Shape;452;p24"/>
          <p:cNvSpPr/>
          <p:nvPr/>
        </p:nvSpPr>
        <p:spPr>
          <a:xfrm>
            <a:off x="685800" y="4892040"/>
            <a:ext cx="10789920" cy="1051560"/>
          </a:xfrm>
          <a:prstGeom prst="roundRect">
            <a:avLst>
              <a:gd name="adj" fmla="val 12174"/>
            </a:avLst>
          </a:prstGeom>
          <a:solidFill>
            <a:schemeClr val="lt2">
              <a:alpha val="30196"/>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24"/>
          <p:cNvSpPr txBox="1"/>
          <p:nvPr/>
        </p:nvSpPr>
        <p:spPr>
          <a:xfrm>
            <a:off x="1097280" y="4892040"/>
            <a:ext cx="9966900" cy="10515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2"/>
              </a:buClr>
              <a:buSzPts val="1800"/>
              <a:buFont typeface="Montserrat"/>
              <a:buNone/>
            </a:pPr>
            <a:r>
              <a:rPr lang="en-US" sz="1800" b="0" i="1" u="none" strike="noStrike" cap="none">
                <a:solidFill>
                  <a:schemeClr val="dk2"/>
                </a:solidFill>
                <a:latin typeface="Montserrat"/>
                <a:ea typeface="Montserrat"/>
                <a:cs typeface="Montserrat"/>
                <a:sym typeface="Montserrat"/>
              </a:rPr>
              <a:t>”Rakennuskantamme on osittain suunniteltu ilmastoon, jota ei enää ole olemassa.”</a:t>
            </a:r>
            <a:endParaRPr sz="1800" b="0" i="0" u="none" strike="noStrike" cap="none">
              <a:solidFill>
                <a:schemeClr val="dk1"/>
              </a:solidFill>
              <a:latin typeface="Roboto"/>
              <a:ea typeface="Roboto"/>
              <a:cs typeface="Roboto"/>
              <a:sym typeface="Roboto"/>
            </a:endParaRPr>
          </a:p>
        </p:txBody>
      </p:sp>
      <p:sp>
        <p:nvSpPr>
          <p:cNvPr id="454" name="Google Shape;454;p24"/>
          <p:cNvSpPr txBox="1">
            <a:spLocks noGrp="1"/>
          </p:cNvSpPr>
          <p:nvPr>
            <p:ph type="sldNum" idx="4294967295"/>
          </p:nvPr>
        </p:nvSpPr>
        <p:spPr>
          <a:xfrm>
            <a:off x="11045952" y="6309360"/>
            <a:ext cx="45720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900" b="0" i="0" u="none" strike="noStrike" cap="none">
                <a:solidFill>
                  <a:srgbClr val="6E6151"/>
                </a:solidFill>
                <a:latin typeface="Roboto"/>
                <a:ea typeface="Roboto"/>
                <a:cs typeface="Roboto"/>
                <a:sym typeface="Roboto"/>
              </a:rPr>
              <a:t>19</a:t>
            </a:fld>
            <a:endParaRPr sz="900" b="0" i="0" u="none" strike="noStrike" cap="none">
              <a:solidFill>
                <a:srgbClr val="6E6151"/>
              </a:solidFill>
              <a:latin typeface="Roboto"/>
              <a:ea typeface="Roboto"/>
              <a:cs typeface="Roboto"/>
              <a:sym typeface="Robot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25"/>
          <p:cNvSpPr/>
          <p:nvPr/>
        </p:nvSpPr>
        <p:spPr>
          <a:xfrm>
            <a:off x="685800" y="4892040"/>
            <a:ext cx="10789800" cy="1051500"/>
          </a:xfrm>
          <a:prstGeom prst="roundRect">
            <a:avLst>
              <a:gd name="adj" fmla="val 12174"/>
            </a:avLst>
          </a:prstGeom>
          <a:solidFill>
            <a:schemeClr val="lt2">
              <a:alpha val="302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25"/>
          <p:cNvSpPr txBox="1"/>
          <p:nvPr/>
        </p:nvSpPr>
        <p:spPr>
          <a:xfrm>
            <a:off x="1097280" y="4892040"/>
            <a:ext cx="9966900" cy="10515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2"/>
              </a:buClr>
              <a:buSzPts val="1800"/>
              <a:buFont typeface="Montserrat"/>
              <a:buNone/>
            </a:pPr>
            <a:r>
              <a:rPr lang="en-US" sz="1800" b="0" i="1" u="none" strike="noStrike" cap="none">
                <a:solidFill>
                  <a:schemeClr val="dk2"/>
                </a:solidFill>
                <a:latin typeface="Montserrat"/>
                <a:ea typeface="Montserrat"/>
                <a:cs typeface="Montserrat"/>
                <a:sym typeface="Montserrat"/>
              </a:rPr>
              <a:t>”Rakennuskantamme on osittain suunniteltu ilmastoon, jota ei enää ole olemassa.”</a:t>
            </a:r>
            <a:endParaRPr sz="1800" b="0" i="0" u="none" strike="noStrike" cap="none">
              <a:solidFill>
                <a:schemeClr val="dk1"/>
              </a:solidFill>
              <a:latin typeface="Roboto"/>
              <a:ea typeface="Roboto"/>
              <a:cs typeface="Roboto"/>
              <a:sym typeface="Roboto"/>
            </a:endParaRPr>
          </a:p>
        </p:txBody>
      </p:sp>
      <p:sp>
        <p:nvSpPr>
          <p:cNvPr id="462" name="Google Shape;462;p25"/>
          <p:cNvSpPr txBox="1">
            <a:spLocks noGrp="1"/>
          </p:cNvSpPr>
          <p:nvPr>
            <p:ph type="sldNum" idx="4294967295"/>
          </p:nvPr>
        </p:nvSpPr>
        <p:spPr>
          <a:xfrm>
            <a:off x="11045952" y="6309360"/>
            <a:ext cx="457200" cy="2742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900" b="0" i="0" u="none" strike="noStrike" cap="none">
                <a:solidFill>
                  <a:srgbClr val="6E6151"/>
                </a:solidFill>
                <a:latin typeface="Roboto"/>
                <a:ea typeface="Roboto"/>
                <a:cs typeface="Roboto"/>
                <a:sym typeface="Roboto"/>
              </a:rPr>
              <a:t>20</a:t>
            </a:fld>
            <a:endParaRPr sz="900" b="0" i="0" u="none" strike="noStrike" cap="none">
              <a:solidFill>
                <a:srgbClr val="6E6151"/>
              </a:solidFill>
              <a:latin typeface="Roboto"/>
              <a:ea typeface="Roboto"/>
              <a:cs typeface="Roboto"/>
              <a:sym typeface="Roboto"/>
            </a:endParaRPr>
          </a:p>
        </p:txBody>
      </p:sp>
      <p:pic>
        <p:nvPicPr>
          <p:cNvPr id="463" name="Google Shape;463;p25" title="Näyttökuva 2025-10-01 kello 15.27.14.png"/>
          <p:cNvPicPr preferRelativeResize="0"/>
          <p:nvPr/>
        </p:nvPicPr>
        <p:blipFill rotWithShape="1">
          <a:blip r:embed="rId3">
            <a:alphaModFix/>
          </a:blip>
          <a:srcRect t="3099" b="11751"/>
          <a:stretch/>
        </p:blipFill>
        <p:spPr>
          <a:xfrm>
            <a:off x="7616025" y="1452050"/>
            <a:ext cx="3448150" cy="3023650"/>
          </a:xfrm>
          <a:prstGeom prst="rect">
            <a:avLst/>
          </a:prstGeom>
          <a:noFill/>
          <a:ln>
            <a:noFill/>
          </a:ln>
        </p:spPr>
      </p:pic>
      <p:sp>
        <p:nvSpPr>
          <p:cNvPr id="464" name="Google Shape;464;p25"/>
          <p:cNvSpPr txBox="1">
            <a:spLocks noGrp="1"/>
          </p:cNvSpPr>
          <p:nvPr>
            <p:ph type="title"/>
          </p:nvPr>
        </p:nvSpPr>
        <p:spPr>
          <a:xfrm>
            <a:off x="685800" y="1848375"/>
            <a:ext cx="6142200" cy="25932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2"/>
              </a:buClr>
              <a:buSzPts val="2800"/>
              <a:buFont typeface="Montserrat"/>
              <a:buNone/>
            </a:pPr>
            <a:r>
              <a:rPr lang="en-US" sz="2800">
                <a:solidFill>
                  <a:schemeClr val="dk2"/>
                </a:solidFill>
                <a:latin typeface="Montserrat"/>
                <a:ea typeface="Montserrat"/>
                <a:cs typeface="Montserrat"/>
                <a:sym typeface="Montserrat"/>
              </a:rPr>
              <a:t>Suomen </a:t>
            </a:r>
            <a:r>
              <a:rPr lang="en-US" sz="2800" b="1" i="1">
                <a:solidFill>
                  <a:schemeClr val="dk2"/>
                </a:solidFill>
                <a:highlight>
                  <a:srgbClr val="E1C8B3"/>
                </a:highlight>
                <a:latin typeface="Montserrat"/>
                <a:ea typeface="Montserrat"/>
                <a:cs typeface="Montserrat"/>
                <a:sym typeface="Montserrat"/>
              </a:rPr>
              <a:t> ensimmäinen </a:t>
            </a:r>
            <a:r>
              <a:rPr lang="en-US" sz="2800">
                <a:solidFill>
                  <a:schemeClr val="dk2"/>
                </a:solidFill>
                <a:latin typeface="Montserrat"/>
                <a:ea typeface="Montserrat"/>
                <a:cs typeface="Montserrat"/>
                <a:sym typeface="Montserrat"/>
              </a:rPr>
              <a:t> ja </a:t>
            </a:r>
            <a:r>
              <a:rPr lang="en-US" sz="2800" b="1" i="1">
                <a:solidFill>
                  <a:schemeClr val="dk2"/>
                </a:solidFill>
                <a:highlight>
                  <a:srgbClr val="E1C8B3"/>
                </a:highlight>
                <a:latin typeface="Montserrat"/>
                <a:ea typeface="Montserrat"/>
                <a:cs typeface="Montserrat"/>
                <a:sym typeface="Montserrat"/>
              </a:rPr>
              <a:t> ainoa </a:t>
            </a:r>
            <a:r>
              <a:rPr lang="en-US" sz="2800">
                <a:solidFill>
                  <a:schemeClr val="dk2"/>
                </a:solidFill>
                <a:latin typeface="Montserrat"/>
                <a:ea typeface="Montserrat"/>
                <a:cs typeface="Montserrat"/>
                <a:sym typeface="Montserrat"/>
              </a:rPr>
              <a:t> 1900-luvun ulkokuorirakenteiden arkkitehti- ja insinööritoimisto</a:t>
            </a:r>
            <a:endParaRPr sz="2800"/>
          </a:p>
        </p:txBody>
      </p:sp>
      <p:pic>
        <p:nvPicPr>
          <p:cNvPr id="465" name="Google Shape;465;p25" descr="Kiinteistötakuu"/>
          <p:cNvPicPr preferRelativeResize="0"/>
          <p:nvPr/>
        </p:nvPicPr>
        <p:blipFill rotWithShape="1">
          <a:blip r:embed="rId4">
            <a:alphaModFix/>
          </a:blip>
          <a:srcRect/>
          <a:stretch/>
        </p:blipFill>
        <p:spPr>
          <a:xfrm>
            <a:off x="685800" y="731520"/>
            <a:ext cx="2926081" cy="720536"/>
          </a:xfrm>
          <a:prstGeom prst="rect">
            <a:avLst/>
          </a:prstGeom>
          <a:noFill/>
          <a:ln>
            <a:noFill/>
          </a:ln>
        </p:spPr>
      </p:pic>
    </p:spTree>
  </p:cSld>
  <p:clrMapOvr>
    <a:masterClrMapping/>
  </p:clrMapOvr>
</p:sld>
</file>

<file path=ppt/theme/theme1.xml><?xml version="1.0" encoding="utf-8"?>
<a:theme xmlns:a="http://schemas.openxmlformats.org/drawingml/2006/main" name="Kiinteistotakuu">
  <a:themeElements>
    <a:clrScheme name="Kiinteistotakuu">
      <a:dk1>
        <a:srgbClr val="3D3428"/>
      </a:dk1>
      <a:lt1>
        <a:srgbClr val="FDF6ED"/>
      </a:lt1>
      <a:dk2>
        <a:srgbClr val="77551B"/>
      </a:dk2>
      <a:lt2>
        <a:srgbClr val="E1C8B3"/>
      </a:lt2>
      <a:accent1>
        <a:srgbClr val="77551B"/>
      </a:accent1>
      <a:accent2>
        <a:srgbClr val="B8936A"/>
      </a:accent2>
      <a:accent3>
        <a:srgbClr val="6E6151"/>
      </a:accent3>
      <a:accent4>
        <a:srgbClr val="E1C8B3"/>
      </a:accent4>
      <a:accent5>
        <a:srgbClr val="9C7B4E"/>
      </a:accent5>
      <a:accent6>
        <a:srgbClr val="F3E6D6"/>
      </a:accent6>
      <a:hlink>
        <a:srgbClr val="77551B"/>
      </a:hlink>
      <a:folHlink>
        <a:srgbClr val="6E615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iinteistotakuu">
  <a:themeElements>
    <a:clrScheme name="Kiinteistotakuu">
      <a:dk1>
        <a:srgbClr val="3D3428"/>
      </a:dk1>
      <a:lt1>
        <a:srgbClr val="FDF6ED"/>
      </a:lt1>
      <a:dk2>
        <a:srgbClr val="77551B"/>
      </a:dk2>
      <a:lt2>
        <a:srgbClr val="E1C8B3"/>
      </a:lt2>
      <a:accent1>
        <a:srgbClr val="77551B"/>
      </a:accent1>
      <a:accent2>
        <a:srgbClr val="B8936A"/>
      </a:accent2>
      <a:accent3>
        <a:srgbClr val="6E6151"/>
      </a:accent3>
      <a:accent4>
        <a:srgbClr val="E1C8B3"/>
      </a:accent4>
      <a:accent5>
        <a:srgbClr val="9C7B4E"/>
      </a:accent5>
      <a:accent6>
        <a:srgbClr val="F3E6D6"/>
      </a:accent6>
      <a:hlink>
        <a:srgbClr val="77551B"/>
      </a:hlink>
      <a:folHlink>
        <a:srgbClr val="6E615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Tyhjä asiakirja" ma:contentTypeID="0x010100AF08220E379563439D5D964D062741A0020019F5E7C155D5FE4B939F3EB52FA46BBA" ma:contentTypeVersion="23" ma:contentTypeDescription="" ma:contentTypeScope="" ma:versionID="7d80c858e79095b7e19a417fea9cf765">
  <xsd:schema xmlns:xsd="http://www.w3.org/2001/XMLSchema" xmlns:xs="http://www.w3.org/2001/XMLSchema" xmlns:p="http://schemas.microsoft.com/office/2006/metadata/properties" targetNamespace="http://schemas.microsoft.com/office/2006/metadata/properties" ma:root="true" ma:fieldsID="333180aebfe008340309d27fdad5c50c">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bf2f417d-3ba6-4fda-8fd6-81fbccefeaba" ContentTypeId="0x010100AF08220E379563439D5D964D062741A002"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B8F7D21-0245-4832-AB58-B3A8B3FF17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25BF3FD2-330A-4101-959B-AD67943896A9}">
  <ds:schemaRefs>
    <ds:schemaRef ds:uri="Microsoft.SharePoint.Taxonomy.ContentTypeSync"/>
  </ds:schemaRefs>
</ds:datastoreItem>
</file>

<file path=customXml/itemProps3.xml><?xml version="1.0" encoding="utf-8"?>
<ds:datastoreItem xmlns:ds="http://schemas.openxmlformats.org/officeDocument/2006/customXml" ds:itemID="{7784F12A-0723-4B0B-BD48-5BCFCED7DB6E}">
  <ds:schemaRefs>
    <ds:schemaRef ds:uri="http://schemas.microsoft.com/sharepoint/v3/contenttype/forms"/>
  </ds:schemaRefs>
</ds:datastoreItem>
</file>

<file path=customXml/itemProps4.xml><?xml version="1.0" encoding="utf-8"?>
<ds:datastoreItem xmlns:ds="http://schemas.openxmlformats.org/officeDocument/2006/customXml" ds:itemID="{93876229-C48B-44D0-989E-AAD5CC46BAA7}">
  <ds:schemaRefs>
    <ds:schemaRef ds:uri="http://schemas.microsoft.com/office/2006/metadata/properties"/>
    <ds:schemaRef ds:uri="http://schemas.microsoft.com/office/infopath/2007/PartnerControls"/>
  </ds:schemaRefs>
</ds:datastoreItem>
</file>

<file path=docMetadata/LabelInfo.xml><?xml version="1.0" encoding="utf-8"?>
<clbl:labelList xmlns:clbl="http://schemas.microsoft.com/office/2020/mipLabelMetadata">
  <clbl:label id="{372e4178-ebce-4548-bca9-ba597c2bb990}" enabled="1" method="Privileged" siteId="{95b14aa0-1026-4292-a4dd-7c9396e07296}" contentBits="0" removed="0"/>
</clbl:labelList>
</file>

<file path=docProps/app.xml><?xml version="1.0" encoding="utf-8"?>
<Properties xmlns="http://schemas.openxmlformats.org/officeDocument/2006/extended-properties" xmlns:vt="http://schemas.openxmlformats.org/officeDocument/2006/docPropsVTypes">
  <TotalTime>0</TotalTime>
  <Words>1715</Words>
  <Application>Microsoft Office PowerPoint</Application>
  <PresentationFormat>Laajakuva</PresentationFormat>
  <Paragraphs>251</Paragraphs>
  <Slides>20</Slides>
  <Notes>20</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20</vt:i4>
      </vt:variant>
    </vt:vector>
  </HeadingPairs>
  <TitlesOfParts>
    <vt:vector size="24" baseType="lpstr">
      <vt:lpstr>Roboto</vt:lpstr>
      <vt:lpstr>Montserrat</vt:lpstr>
      <vt:lpstr>Arial</vt:lpstr>
      <vt:lpstr>Kiinteistotakuu</vt:lpstr>
      <vt:lpstr>Muuttuva ilmasto ja taloyhtiön rakenteet</vt:lpstr>
      <vt:lpstr>PowerPoint-esitys</vt:lpstr>
      <vt:lpstr>Suomen  ensimmäinen  ja  ainoa  1900-luvun ulkokuorirakenteiden arkkitehti- ja insinööritoimisto</vt:lpstr>
      <vt:lpstr>Illan kulku neljässä askeleessa</vt:lpstr>
      <vt:lpstr>Sää rasittaa rakenteita uudella tavalla</vt:lpstr>
      <vt:lpstr>Rakennusten anatomia on tärkeä tuntea</vt:lpstr>
      <vt:lpstr>1910-luku: massiivisen tiilirakennuksen anatomia</vt:lpstr>
      <vt:lpstr>1940-luku: sekarunkorakennuksen anatomia</vt:lpstr>
      <vt:lpstr>1960–1970-luku: täyselementtirungon anatomia</vt:lpstr>
      <vt:lpstr>Puhuuko rakennuksesi sinulle?</vt:lpstr>
      <vt:lpstr>Pieni vaurio on harvoin vain kosmeettinen</vt:lpstr>
      <vt:lpstr>Viivyttely moninkertaistaa kustannukset</vt:lpstr>
      <vt:lpstr>Oikea-aikaisuus on kiinteistönpidon suurin säästö</vt:lpstr>
      <vt:lpstr>Oikea materiaali oikeassa paikassa on puolet korjausta</vt:lpstr>
      <vt:lpstr>Ilmiö: punajäkälä eli Trentepohlia-levä</vt:lpstr>
      <vt:lpstr>Suurin riski ei ole sää, vaan ylläpidon laiminlyönti</vt:lpstr>
      <vt:lpstr>Uusi ilmasto vaatii aktiivista otetta</vt:lpstr>
      <vt:lpstr>PowerPoint-esitys</vt:lpstr>
      <vt:lpstr>Neljä asiaa kotiin viemisiksi</vt:lpstr>
      <vt:lpstr>Suomen  ensimmäinen  ja  ainoa  1900-luvun ulkokuorirakenteiden arkkitehti- ja insinööritoimisto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Marttila-Tornio Heikka</cp:lastModifiedBy>
  <cp:revision>1</cp:revision>
  <dcterms:modified xsi:type="dcterms:W3CDTF">2026-10-28T06:59:27Z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0x010100AF08220E379563439D5D964D062741A0020019F5E7C155D5FE4B939F3EB52FA46BBA</vt:lpwstr>
  </property>
</Properties>
</file>