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607" r:id="rId4"/>
  </p:sldMasterIdLst>
  <p:notesMasterIdLst>
    <p:notesMasterId r:id="rId19"/>
  </p:notesMasterIdLst>
  <p:handoutMasterIdLst>
    <p:handoutMasterId r:id="rId20"/>
  </p:handoutMasterIdLst>
  <p:sldIdLst>
    <p:sldId id="520" r:id="rId5"/>
    <p:sldId id="260" r:id="rId6"/>
    <p:sldId id="10147" r:id="rId7"/>
    <p:sldId id="10139" r:id="rId8"/>
    <p:sldId id="10142" r:id="rId9"/>
    <p:sldId id="10150" r:id="rId10"/>
    <p:sldId id="10148" r:id="rId11"/>
    <p:sldId id="10151" r:id="rId12"/>
    <p:sldId id="10152" r:id="rId13"/>
    <p:sldId id="10149" r:id="rId14"/>
    <p:sldId id="504" r:id="rId15"/>
    <p:sldId id="10146" r:id="rId16"/>
    <p:sldId id="10154" r:id="rId17"/>
    <p:sldId id="32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66"/>
    <a:srgbClr val="F0C143"/>
    <a:srgbClr val="BE8F1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4B18B7-FBE6-4A33-B9F5-D6FEEAEA9CA8}" v="40" dt="2026-10-27T08:03:51.8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75970" autoAdjust="0"/>
  </p:normalViewPr>
  <p:slideViewPr>
    <p:cSldViewPr snapToGrid="0">
      <p:cViewPr varScale="1">
        <p:scale>
          <a:sx n="56" d="100"/>
          <a:sy n="56" d="100"/>
        </p:scale>
        <p:origin x="1052" y="48"/>
      </p:cViewPr>
      <p:guideLst>
        <p:guide orient="horz" pos="9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-3072"/>
    </p:cViewPr>
  </p:sorterViewPr>
  <p:notesViewPr>
    <p:cSldViewPr snapToGrid="0">
      <p:cViewPr varScale="1">
        <p:scale>
          <a:sx n="82" d="100"/>
          <a:sy n="82" d="100"/>
        </p:scale>
        <p:origin x="278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li-Matti Virtanen" userId="1ecc827b-d42d-4a35-9b74-61f5afcf55b8" providerId="ADAL" clId="{922698C1-4996-43C0-A968-48C56E3D611C}"/>
    <pc:docChg chg="addSld modSld sldOrd">
      <pc:chgData name="Veli-Matti Virtanen" userId="1ecc827b-d42d-4a35-9b74-61f5afcf55b8" providerId="ADAL" clId="{922698C1-4996-43C0-A968-48C56E3D611C}" dt="2026-10-27T08:03:51.807" v="34"/>
      <pc:docMkLst>
        <pc:docMk/>
      </pc:docMkLst>
      <pc:sldChg chg="add">
        <pc:chgData name="Veli-Matti Virtanen" userId="1ecc827b-d42d-4a35-9b74-61f5afcf55b8" providerId="ADAL" clId="{922698C1-4996-43C0-A968-48C56E3D611C}" dt="2026-10-26T12:21:32.697" v="4"/>
        <pc:sldMkLst>
          <pc:docMk/>
          <pc:sldMk cId="3364601467" sldId="260"/>
        </pc:sldMkLst>
      </pc:sldChg>
      <pc:sldChg chg="add">
        <pc:chgData name="Veli-Matti Virtanen" userId="1ecc827b-d42d-4a35-9b74-61f5afcf55b8" providerId="ADAL" clId="{922698C1-4996-43C0-A968-48C56E3D611C}" dt="2026-10-26T12:18:36.440" v="0"/>
        <pc:sldMkLst>
          <pc:docMk/>
          <pc:sldMk cId="2900149037" sldId="504"/>
        </pc:sldMkLst>
      </pc:sldChg>
      <pc:sldChg chg="add ord">
        <pc:chgData name="Veli-Matti Virtanen" userId="1ecc827b-d42d-4a35-9b74-61f5afcf55b8" providerId="ADAL" clId="{922698C1-4996-43C0-A968-48C56E3D611C}" dt="2026-10-27T06:31:35.040" v="29"/>
        <pc:sldMkLst>
          <pc:docMk/>
          <pc:sldMk cId="3528009268" sldId="504"/>
        </pc:sldMkLst>
      </pc:sldChg>
      <pc:sldChg chg="modSp">
        <pc:chgData name="Veli-Matti Virtanen" userId="1ecc827b-d42d-4a35-9b74-61f5afcf55b8" providerId="ADAL" clId="{922698C1-4996-43C0-A968-48C56E3D611C}" dt="2026-10-26T13:07:53.051" v="12"/>
        <pc:sldMkLst>
          <pc:docMk/>
          <pc:sldMk cId="3944722405" sldId="512"/>
        </pc:sldMkLst>
        <pc:spChg chg="mod">
          <ac:chgData name="Veli-Matti Virtanen" userId="1ecc827b-d42d-4a35-9b74-61f5afcf55b8" providerId="ADAL" clId="{922698C1-4996-43C0-A968-48C56E3D611C}" dt="2026-10-26T13:07:53.051" v="12"/>
          <ac:spMkLst>
            <pc:docMk/>
            <pc:sldMk cId="3944722405" sldId="512"/>
            <ac:spMk id="8" creationId="{BC1F4F3B-99A0-0A5C-3B5B-1D39AE94313A}"/>
          </ac:spMkLst>
        </pc:spChg>
      </pc:sldChg>
      <pc:sldChg chg="modSp">
        <pc:chgData name="Veli-Matti Virtanen" userId="1ecc827b-d42d-4a35-9b74-61f5afcf55b8" providerId="ADAL" clId="{922698C1-4996-43C0-A968-48C56E3D611C}" dt="2026-10-27T08:03:51.807" v="34"/>
        <pc:sldMkLst>
          <pc:docMk/>
          <pc:sldMk cId="745363999" sldId="520"/>
        </pc:sldMkLst>
        <pc:spChg chg="mod">
          <ac:chgData name="Veli-Matti Virtanen" userId="1ecc827b-d42d-4a35-9b74-61f5afcf55b8" providerId="ADAL" clId="{922698C1-4996-43C0-A968-48C56E3D611C}" dt="2026-10-27T08:03:51.807" v="34"/>
          <ac:spMkLst>
            <pc:docMk/>
            <pc:sldMk cId="745363999" sldId="520"/>
            <ac:spMk id="6" creationId="{B85BC6FE-4C6F-A99E-63BB-107BA166BCBD}"/>
          </ac:spMkLst>
        </pc:spChg>
      </pc:sldChg>
      <pc:sldChg chg="modSp">
        <pc:chgData name="Veli-Matti Virtanen" userId="1ecc827b-d42d-4a35-9b74-61f5afcf55b8" providerId="ADAL" clId="{922698C1-4996-43C0-A968-48C56E3D611C}" dt="2026-10-26T13:07:49.271" v="11"/>
        <pc:sldMkLst>
          <pc:docMk/>
          <pc:sldMk cId="562758857" sldId="10134"/>
        </pc:sldMkLst>
        <pc:spChg chg="mod">
          <ac:chgData name="Veli-Matti Virtanen" userId="1ecc827b-d42d-4a35-9b74-61f5afcf55b8" providerId="ADAL" clId="{922698C1-4996-43C0-A968-48C56E3D611C}" dt="2026-10-26T13:07:49.271" v="11"/>
          <ac:spMkLst>
            <pc:docMk/>
            <pc:sldMk cId="562758857" sldId="10134"/>
            <ac:spMk id="8" creationId="{02BDA5B9-E662-1927-B15D-375F3B54F1E8}"/>
          </ac:spMkLst>
        </pc:spChg>
      </pc:sldChg>
      <pc:sldChg chg="add">
        <pc:chgData name="Veli-Matti Virtanen" userId="1ecc827b-d42d-4a35-9b74-61f5afcf55b8" providerId="ADAL" clId="{922698C1-4996-43C0-A968-48C56E3D611C}" dt="2026-10-26T12:21:32.697" v="4"/>
        <pc:sldMkLst>
          <pc:docMk/>
          <pc:sldMk cId="2565659947" sldId="10135"/>
        </pc:sldMkLst>
      </pc:sldChg>
      <pc:sldChg chg="modSp add">
        <pc:chgData name="Veli-Matti Virtanen" userId="1ecc827b-d42d-4a35-9b74-61f5afcf55b8" providerId="ADAL" clId="{922698C1-4996-43C0-A968-48C56E3D611C}" dt="2026-10-27T06:01:07.524" v="17"/>
        <pc:sldMkLst>
          <pc:docMk/>
          <pc:sldMk cId="1663479235" sldId="10139"/>
        </pc:sldMkLst>
        <pc:spChg chg="mod">
          <ac:chgData name="Veli-Matti Virtanen" userId="1ecc827b-d42d-4a35-9b74-61f5afcf55b8" providerId="ADAL" clId="{922698C1-4996-43C0-A968-48C56E3D611C}" dt="2026-10-27T06:01:07.524" v="17"/>
          <ac:spMkLst>
            <pc:docMk/>
            <pc:sldMk cId="1663479235" sldId="10139"/>
            <ac:spMk id="7" creationId="{AF40DBF3-328A-E764-0DC9-40C87226BFB6}"/>
          </ac:spMkLst>
        </pc:spChg>
      </pc:sldChg>
      <pc:sldChg chg="modSp add">
        <pc:chgData name="Veli-Matti Virtanen" userId="1ecc827b-d42d-4a35-9b74-61f5afcf55b8" providerId="ADAL" clId="{922698C1-4996-43C0-A968-48C56E3D611C}" dt="2026-10-26T14:03:07.555" v="13"/>
        <pc:sldMkLst>
          <pc:docMk/>
          <pc:sldMk cId="1972445928" sldId="10142"/>
        </pc:sldMkLst>
        <pc:spChg chg="mod">
          <ac:chgData name="Veli-Matti Virtanen" userId="1ecc827b-d42d-4a35-9b74-61f5afcf55b8" providerId="ADAL" clId="{922698C1-4996-43C0-A968-48C56E3D611C}" dt="2026-10-26T14:03:07.555" v="13"/>
          <ac:spMkLst>
            <pc:docMk/>
            <pc:sldMk cId="1972445928" sldId="10142"/>
            <ac:spMk id="3" creationId="{AD5B29A4-298C-FE9A-07CF-5AFFED5A8974}"/>
          </ac:spMkLst>
        </pc:spChg>
      </pc:sldChg>
      <pc:sldChg chg="add">
        <pc:chgData name="Veli-Matti Virtanen" userId="1ecc827b-d42d-4a35-9b74-61f5afcf55b8" providerId="ADAL" clId="{922698C1-4996-43C0-A968-48C56E3D611C}" dt="2026-10-26T12:21:32.697" v="4"/>
        <pc:sldMkLst>
          <pc:docMk/>
          <pc:sldMk cId="3740843395" sldId="10146"/>
        </pc:sldMkLst>
      </pc:sldChg>
      <pc:sldChg chg="add modAnim">
        <pc:chgData name="Veli-Matti Virtanen" userId="1ecc827b-d42d-4a35-9b74-61f5afcf55b8" providerId="ADAL" clId="{922698C1-4996-43C0-A968-48C56E3D611C}" dt="2026-10-26T13:03:39.935" v="10"/>
        <pc:sldMkLst>
          <pc:docMk/>
          <pc:sldMk cId="681967646" sldId="10147"/>
        </pc:sldMkLst>
      </pc:sldChg>
      <pc:sldChg chg="modSp">
        <pc:chgData name="Veli-Matti Virtanen" userId="1ecc827b-d42d-4a35-9b74-61f5afcf55b8" providerId="ADAL" clId="{922698C1-4996-43C0-A968-48C56E3D611C}" dt="2026-10-26T12:20:30.200" v="3"/>
        <pc:sldMkLst>
          <pc:docMk/>
          <pc:sldMk cId="2795210543" sldId="10147"/>
        </pc:sldMkLst>
        <pc:spChg chg="mod">
          <ac:chgData name="Veli-Matti Virtanen" userId="1ecc827b-d42d-4a35-9b74-61f5afcf55b8" providerId="ADAL" clId="{922698C1-4996-43C0-A968-48C56E3D611C}" dt="2026-10-26T12:20:30.200" v="3"/>
          <ac:spMkLst>
            <pc:docMk/>
            <pc:sldMk cId="2795210543" sldId="10147"/>
            <ac:spMk id="2" creationId="{A6789BE0-3954-9AA3-686B-8C7F574B48BB}"/>
          </ac:spMkLst>
        </pc:spChg>
      </pc:sldChg>
      <pc:sldChg chg="addSp modSp">
        <pc:chgData name="Veli-Matti Virtanen" userId="1ecc827b-d42d-4a35-9b74-61f5afcf55b8" providerId="ADAL" clId="{922698C1-4996-43C0-A968-48C56E3D611C}" dt="2026-10-27T06:04:03.801" v="20"/>
        <pc:sldMkLst>
          <pc:docMk/>
          <pc:sldMk cId="3475340132" sldId="10148"/>
        </pc:sldMkLst>
        <pc:spChg chg="mod">
          <ac:chgData name="Veli-Matti Virtanen" userId="1ecc827b-d42d-4a35-9b74-61f5afcf55b8" providerId="ADAL" clId="{922698C1-4996-43C0-A968-48C56E3D611C}" dt="2026-10-27T06:03:09.886" v="18"/>
          <ac:spMkLst>
            <pc:docMk/>
            <pc:sldMk cId="3475340132" sldId="10148"/>
            <ac:spMk id="2" creationId="{224EAA58-B8E2-9AED-D540-0F0FE4E8241B}"/>
          </ac:spMkLst>
        </pc:spChg>
        <pc:graphicFrameChg chg="add mod">
          <ac:chgData name="Veli-Matti Virtanen" userId="1ecc827b-d42d-4a35-9b74-61f5afcf55b8" providerId="ADAL" clId="{922698C1-4996-43C0-A968-48C56E3D611C}" dt="2026-10-27T06:03:51.336" v="19"/>
          <ac:graphicFrameMkLst>
            <pc:docMk/>
            <pc:sldMk cId="3475340132" sldId="10148"/>
            <ac:graphicFrameMk id="7" creationId="{E3A285CE-CC59-BA0D-9BEF-894C0C28DBEB}"/>
          </ac:graphicFrameMkLst>
        </pc:graphicFrameChg>
        <pc:graphicFrameChg chg="add mod">
          <ac:chgData name="Veli-Matti Virtanen" userId="1ecc827b-d42d-4a35-9b74-61f5afcf55b8" providerId="ADAL" clId="{922698C1-4996-43C0-A968-48C56E3D611C}" dt="2026-10-27T06:04:03.801" v="20"/>
          <ac:graphicFrameMkLst>
            <pc:docMk/>
            <pc:sldMk cId="3475340132" sldId="10148"/>
            <ac:graphicFrameMk id="8" creationId="{44A0A921-1013-0EF9-475E-593966A83722}"/>
          </ac:graphicFrameMkLst>
        </pc:graphicFrameChg>
      </pc:sldChg>
      <pc:sldChg chg="add">
        <pc:chgData name="Veli-Matti Virtanen" userId="1ecc827b-d42d-4a35-9b74-61f5afcf55b8" providerId="ADAL" clId="{922698C1-4996-43C0-A968-48C56E3D611C}" dt="2026-10-26T14:16:09.495" v="14"/>
        <pc:sldMkLst>
          <pc:docMk/>
          <pc:sldMk cId="2436372880" sldId="10149"/>
        </pc:sldMkLst>
      </pc:sldChg>
      <pc:sldChg chg="add">
        <pc:chgData name="Veli-Matti Virtanen" userId="1ecc827b-d42d-4a35-9b74-61f5afcf55b8" providerId="ADAL" clId="{922698C1-4996-43C0-A968-48C56E3D611C}" dt="2026-10-26T14:16:18.176" v="15"/>
        <pc:sldMkLst>
          <pc:docMk/>
          <pc:sldMk cId="1990276395" sldId="10150"/>
        </pc:sldMkLst>
      </pc:sldChg>
      <pc:sldChg chg="addSp modSp add">
        <pc:chgData name="Veli-Matti Virtanen" userId="1ecc827b-d42d-4a35-9b74-61f5afcf55b8" providerId="ADAL" clId="{922698C1-4996-43C0-A968-48C56E3D611C}" dt="2026-10-27T06:17:19.173" v="26"/>
        <pc:sldMkLst>
          <pc:docMk/>
          <pc:sldMk cId="4191262170" sldId="10151"/>
        </pc:sldMkLst>
        <pc:spChg chg="mod">
          <ac:chgData name="Veli-Matti Virtanen" userId="1ecc827b-d42d-4a35-9b74-61f5afcf55b8" providerId="ADAL" clId="{922698C1-4996-43C0-A968-48C56E3D611C}" dt="2026-10-27T06:17:03.036" v="24"/>
          <ac:spMkLst>
            <pc:docMk/>
            <pc:sldMk cId="4191262170" sldId="10151"/>
            <ac:spMk id="2" creationId="{71439C0A-D581-5F47-E656-4BEF7933DB3C}"/>
          </ac:spMkLst>
        </pc:spChg>
        <pc:spChg chg="add mod">
          <ac:chgData name="Veli-Matti Virtanen" userId="1ecc827b-d42d-4a35-9b74-61f5afcf55b8" providerId="ADAL" clId="{922698C1-4996-43C0-A968-48C56E3D611C}" dt="2026-10-27T06:17:19.173" v="26"/>
          <ac:spMkLst>
            <pc:docMk/>
            <pc:sldMk cId="4191262170" sldId="10151"/>
            <ac:spMk id="11" creationId="{84B986D7-5DF0-1D5F-9C3A-C6EB881C118C}"/>
          </ac:spMkLst>
        </pc:spChg>
        <pc:graphicFrameChg chg="add mod">
          <ac:chgData name="Veli-Matti Virtanen" userId="1ecc827b-d42d-4a35-9b74-61f5afcf55b8" providerId="ADAL" clId="{922698C1-4996-43C0-A968-48C56E3D611C}" dt="2026-10-27T06:12:50.164" v="22"/>
          <ac:graphicFrameMkLst>
            <pc:docMk/>
            <pc:sldMk cId="4191262170" sldId="10151"/>
            <ac:graphicFrameMk id="9" creationId="{3C7810A0-0ECE-E3B4-F949-4EC3E83B7482}"/>
          </ac:graphicFrameMkLst>
        </pc:graphicFrameChg>
      </pc:sldChg>
      <pc:sldChg chg="addSp modSp add">
        <pc:chgData name="Veli-Matti Virtanen" userId="1ecc827b-d42d-4a35-9b74-61f5afcf55b8" providerId="ADAL" clId="{922698C1-4996-43C0-A968-48C56E3D611C}" dt="2026-10-27T06:25:16.020" v="28"/>
        <pc:sldMkLst>
          <pc:docMk/>
          <pc:sldMk cId="3700616538" sldId="10152"/>
        </pc:sldMkLst>
        <pc:graphicFrameChg chg="add mod">
          <ac:chgData name="Veli-Matti Virtanen" userId="1ecc827b-d42d-4a35-9b74-61f5afcf55b8" providerId="ADAL" clId="{922698C1-4996-43C0-A968-48C56E3D611C}" dt="2026-10-27T06:25:16.020" v="28"/>
          <ac:graphicFrameMkLst>
            <pc:docMk/>
            <pc:sldMk cId="3700616538" sldId="10152"/>
            <ac:graphicFrameMk id="7" creationId="{638E5285-F2D7-4F1F-8CBD-EFCA50B7ACFC}"/>
          </ac:graphicFrameMkLst>
        </pc:graphicFrameChg>
      </pc:sldChg>
      <pc:sldChg chg="modSp">
        <pc:chgData name="Veli-Matti Virtanen" userId="1ecc827b-d42d-4a35-9b74-61f5afcf55b8" providerId="ADAL" clId="{922698C1-4996-43C0-A968-48C56E3D611C}" dt="2026-10-27T07:29:30.220" v="33"/>
        <pc:sldMkLst>
          <pc:docMk/>
          <pc:sldMk cId="2374483829" sldId="10154"/>
        </pc:sldMkLst>
        <pc:spChg chg="mod">
          <ac:chgData name="Veli-Matti Virtanen" userId="1ecc827b-d42d-4a35-9b74-61f5afcf55b8" providerId="ADAL" clId="{922698C1-4996-43C0-A968-48C56E3D611C}" dt="2026-10-27T07:29:30.220" v="33"/>
          <ac:spMkLst>
            <pc:docMk/>
            <pc:sldMk cId="2374483829" sldId="10154"/>
            <ac:spMk id="2" creationId="{DB63CB3D-4C1E-12B2-A2F1-AF2218523DE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Sheet1!$B$5:$B$8</c:f>
              <c:strCache>
                <c:ptCount val="4"/>
                <c:pt idx="0">
                  <c:v>Aurinkosähkön tuotto</c:v>
                </c:pt>
                <c:pt idx="1">
                  <c:v>Aurinkosähköä kiineistösähkön kulutukseen</c:v>
                </c:pt>
                <c:pt idx="2">
                  <c:v>Aurinkosähköä huoneistojen sähkönkulutukseen</c:v>
                </c:pt>
                <c:pt idx="3">
                  <c:v>Sähköverkkoon myyty sähkö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3D-44D3-B79E-190F9125784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3D-44D3-B79E-190F91257844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3D-44D3-B79E-190F912578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Sheet1!$B$5:$B$8</c:f>
              <c:strCache>
                <c:ptCount val="4"/>
                <c:pt idx="0">
                  <c:v>Aurinkosähkön tuotto</c:v>
                </c:pt>
                <c:pt idx="1">
                  <c:v>Aurinkosähköä kiineistösähkön kulutukseen</c:v>
                </c:pt>
                <c:pt idx="2">
                  <c:v>Aurinkosähköä huoneistojen sähkönkulutukseen</c:v>
                </c:pt>
                <c:pt idx="3">
                  <c:v>Sähköverkkoon myyty sähkö</c:v>
                </c:pt>
              </c:strCache>
            </c:strRef>
          </c:cat>
          <c:val>
            <c:numRef>
              <c:f>Sheet1!$C$5:$C$8</c:f>
              <c:numCache>
                <c:formatCode>#,##0</c:formatCode>
                <c:ptCount val="4"/>
                <c:pt idx="0">
                  <c:v>23781</c:v>
                </c:pt>
                <c:pt idx="1">
                  <c:v>15684</c:v>
                </c:pt>
                <c:pt idx="2">
                  <c:v>3741</c:v>
                </c:pt>
                <c:pt idx="3">
                  <c:v>4355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3D-44D3-B79E-190F912578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5122992"/>
        <c:axId val="1924474096"/>
      </c:barChart>
      <c:catAx>
        <c:axId val="192512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4474096"/>
        <c:crosses val="autoZero"/>
        <c:auto val="1"/>
        <c:lblAlgn val="ctr"/>
        <c:lblOffset val="100"/>
        <c:noMultiLvlLbl val="0"/>
      </c:catAx>
      <c:valAx>
        <c:axId val="192447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512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Sheet1!$H$21:$H$24</c:f>
              <c:strCache>
                <c:ptCount val="4"/>
                <c:pt idx="0">
                  <c:v>Aurinkosähkön tuotto</c:v>
                </c:pt>
                <c:pt idx="1">
                  <c:v>Aurinkosähköä kiineistösähkön kulutukseen</c:v>
                </c:pt>
                <c:pt idx="2">
                  <c:v>Aurinkosähköä huoneistojen sähkönkulutukseen</c:v>
                </c:pt>
                <c:pt idx="3">
                  <c:v>Sähköverkkoon myyty sähkö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AE-4BB2-B869-0A123EC0417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AE-4BB2-B869-0A123EC04177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AE-4BB2-B869-0A123EC041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Sheet1!$H$21:$H$24</c:f>
              <c:strCache>
                <c:ptCount val="4"/>
                <c:pt idx="0">
                  <c:v>Aurinkosähkön tuotto</c:v>
                </c:pt>
                <c:pt idx="1">
                  <c:v>Aurinkosähköä kiineistösähkön kulutukseen</c:v>
                </c:pt>
                <c:pt idx="2">
                  <c:v>Aurinkosähköä huoneistojen sähkönkulutukseen</c:v>
                </c:pt>
                <c:pt idx="3">
                  <c:v>Sähköverkkoon myyty sähkö</c:v>
                </c:pt>
              </c:strCache>
            </c:strRef>
          </c:cat>
          <c:val>
            <c:numRef>
              <c:f>Sheet1!$I$21:$I$24</c:f>
              <c:numCache>
                <c:formatCode>General</c:formatCode>
                <c:ptCount val="4"/>
                <c:pt idx="0">
                  <c:v>23000</c:v>
                </c:pt>
                <c:pt idx="1">
                  <c:v>6400</c:v>
                </c:pt>
                <c:pt idx="2">
                  <c:v>9000</c:v>
                </c:pt>
                <c:pt idx="3">
                  <c:v>7600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AE-4BB2-B869-0A123EC041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5113248"/>
        <c:axId val="1924540816"/>
      </c:barChart>
      <c:catAx>
        <c:axId val="192511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4540816"/>
        <c:crosses val="autoZero"/>
        <c:auto val="1"/>
        <c:lblAlgn val="ctr"/>
        <c:lblOffset val="100"/>
        <c:noMultiLvlLbl val="0"/>
      </c:catAx>
      <c:valAx>
        <c:axId val="192454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92511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AB1B75F-9C1A-D839-8B0B-3E9FE3A5B5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5F4B56-040E-CAA4-038C-5136D0382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650B4-33D6-1247-91BE-368C1E3868B7}" type="datetimeFigureOut">
              <a:rPr lang="en-FI" smtClean="0"/>
              <a:t>10/27/2026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51DB11-807A-022A-5748-B87B60DEDD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457AF-8614-F142-6BA0-761F456EAC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40605-37D9-4946-BC5F-FD0B3D59E3D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23983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F6A9C-734F-984B-98F5-741C3792CD48}" type="datetimeFigureOut">
              <a:rPr lang="en-FI" smtClean="0"/>
              <a:t>10/27/2026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E6D77-8DC5-E243-AB7E-D9339EE2FE3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6279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6D77-8DC5-E243-AB7E-D9339EE2FE3E}" type="slidenum">
              <a:rPr lang="en-FI" smtClean="0"/>
              <a:t>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8769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Ylijäämäsähkö jaetaan asunnoille ennalta määrätyn jakosuhteen mukaisesti. Jakosuhde tyypillisesti osakeomistuksen suhteessa, ellei yhtiöjärjestyksessä ole todettu muuta jakotapaa. </a:t>
            </a:r>
          </a:p>
          <a:p>
            <a:endParaRPr lang="fi-FI" dirty="0"/>
          </a:p>
          <a:p>
            <a:r>
              <a:rPr lang="fi-FI" dirty="0"/>
              <a:t>Ylijäämäsähkö voidaan myydä sähköverkkoon kahdella tapaa. </a:t>
            </a:r>
          </a:p>
          <a:p>
            <a:r>
              <a:rPr lang="fi-FI" dirty="0"/>
              <a:t>SMA mallissa sähkö myydään keskitetysti taloyhtiön toimesta</a:t>
            </a:r>
          </a:p>
          <a:p>
            <a:r>
              <a:rPr lang="fi-FI" dirty="0"/>
              <a:t>SMB mallissa jokainen asukas voi vastaa itse ylijäämäsähkön myynnistä, eli solmii oman ylijäämäsähkön myyntisopimuksen</a:t>
            </a:r>
          </a:p>
          <a:p>
            <a:r>
              <a:rPr lang="fi-FI" dirty="0"/>
              <a:t>Taloyhtiöissä SMA ehdottomasti toimivin malli.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E7CC6-4DD1-DF4D-8F83-5FF54E114E16}" type="slidenum">
              <a:rPr lang="en-FI" smtClean="0"/>
              <a:t>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70144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B32FB-A32E-C693-F9E6-2851D6B41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D57D29-1227-CE94-14C8-0801FE8BD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9C88D-25D9-F7B7-52F1-3FA173A4E6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Ylijäämäsähkö jaetaan asunnoille ennalta määrätyn jakosuhteen mukaisesti. Jakosuhde tyypillisesti osakeomistuksen suhteessa, ellei yhtiöjärjestyksessä ole todettu muuta jakotapaa. </a:t>
            </a:r>
          </a:p>
          <a:p>
            <a:endParaRPr lang="fi-FI" dirty="0"/>
          </a:p>
          <a:p>
            <a:r>
              <a:rPr lang="fi-FI" dirty="0"/>
              <a:t>Ylijäämäsähkö voidaan myydä sähköverkkoon kahdella tapaa. </a:t>
            </a:r>
          </a:p>
          <a:p>
            <a:r>
              <a:rPr lang="fi-FI" dirty="0"/>
              <a:t>SMA mallissa sähkö myydään keskitetysti taloyhtiön toimesta</a:t>
            </a:r>
          </a:p>
          <a:p>
            <a:r>
              <a:rPr lang="fi-FI" dirty="0"/>
              <a:t>SMB mallissa jokainen asukas voi vastaa itse ylijäämäsähkön myynnistä, eli solmii oman ylijäämäsähkön myyntisopimuksen</a:t>
            </a:r>
          </a:p>
          <a:p>
            <a:r>
              <a:rPr lang="fi-FI" dirty="0"/>
              <a:t>Taloyhtiöissä SMA ehdottomasti toimivin malli.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6B091-5DE6-61BE-2ED2-B05D6338D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E7CC6-4DD1-DF4D-8F83-5FF54E114E16}" type="slidenum">
              <a:rPr lang="en-FI" smtClean="0"/>
              <a:t>3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91684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6D77-8DC5-E243-AB7E-D9339EE2FE3E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15184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Taloyhtiön hallituksen sisällä harvoin sellaista asiantuntemusta että hallitus osaisi tehdä riittävät päätökset.. Taloyhtiön hallituksessa menee </a:t>
            </a:r>
            <a:r>
              <a:rPr lang="fi-FI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juupas</a:t>
            </a: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-eipäs-keskusteluksi vailla parempaa asiantuntemusta.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Parasta on kun asian edistämiseksi voidaan käsitellä ”kovaa faktaa”, ja sen pohjalta tehdä tarvittavat päätökset. </a:t>
            </a:r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Muuten asiaa saatetaan pallotellaan tonnikaupalla, Sama raha kuluu asian käsittelyyn.</a:t>
            </a:r>
          </a:p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Aurinkosähköselvityksen käyttöön kannustetaan juuri siitä syystä</a:t>
            </a: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6D77-8DC5-E243-AB7E-D9339EE2FE3E}" type="slidenum">
              <a:rPr lang="en-FI" smtClean="0"/>
              <a:t>11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99746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Energiayhteisöstä voidaan päättää samalla kertaa kun päätetään aurinkosähköjärjestelmästä, tai myöhemmin. </a:t>
            </a:r>
          </a:p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6D77-8DC5-E243-AB7E-D9339EE2FE3E}" type="slidenum">
              <a:rPr lang="en-FI" smtClean="0"/>
              <a:t>12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60544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A361601D-ECF2-1D48-E5B7-F2149BA9A0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486" y="419659"/>
            <a:ext cx="10515600" cy="850342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fi-FI" dirty="0"/>
              <a:t>Pidä aina joku otsikko diassa</a:t>
            </a:r>
            <a:endParaRPr lang="en-FI" dirty="0"/>
          </a:p>
        </p:txBody>
      </p:sp>
      <p:pic>
        <p:nvPicPr>
          <p:cNvPr id="10" name="Kuva 9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312890A-3900-82CB-6574-785383A693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3199" y="136525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6634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leh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 14" descr="Kuva, joka sisältää kohteen vaate, henkilö, sisä-, seinä&#10;&#10;Tekoälyllä luotu sisältö voi olla virheellistä.">
            <a:extLst>
              <a:ext uri="{FF2B5EF4-FFF2-40B4-BE49-F238E27FC236}">
                <a16:creationId xmlns:a16="http://schemas.microsoft.com/office/drawing/2014/main" id="{30712F59-0F8E-1ED9-C3FF-94B878C99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99" t="5349" r="5011" b="961"/>
          <a:stretch>
            <a:fillRect/>
          </a:stretch>
        </p:blipFill>
        <p:spPr>
          <a:xfrm>
            <a:off x="1" y="-160257"/>
            <a:ext cx="12476186" cy="70354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v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EA43B1FD-5027-2D63-3658-1F55A8A023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079ED-1C00-DF00-4F47-E9519952DC8E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9EA1D44-2315-6A60-188A-0D23ACC573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4" name="Otsikko 1">
            <a:extLst>
              <a:ext uri="{FF2B5EF4-FFF2-40B4-BE49-F238E27FC236}">
                <a16:creationId xmlns:a16="http://schemas.microsoft.com/office/drawing/2014/main" id="{050CE7AA-C2FF-BD4E-ECFB-4F6EA1E55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2" name="Kuva 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B66AD7DE-38B1-BFCB-A763-FC8F2CD3FA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4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leh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A8D305-9BAD-51B5-70A7-6F44EC477A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510402"/>
            <a:ext cx="13347032" cy="7507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913C8B5D-D9A7-F8A6-0755-CF406759CC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4FFFF9-5A49-70B1-E9EC-CC6C4D1499F4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728C12E-7BC0-7204-1A58-2FDA310BA3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159A98-04DC-FEEA-6B53-F1DC86569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571B7DC-8462-A95C-4E48-CB3D2E41B2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47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leh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A8D305-9BAD-51B5-70A7-6F44EC477A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47650" y="-1435100"/>
            <a:ext cx="12439650" cy="8293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913C8B5D-D9A7-F8A6-0755-CF406759CC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4FFFF9-5A49-70B1-E9EC-CC6C4D1499F4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728C12E-7BC0-7204-1A58-2FDA310BA3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159A98-04DC-FEEA-6B53-F1DC86569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571B7DC-8462-A95C-4E48-CB3D2E41B2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7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leh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E85E5F-01D3-E5DF-EEB4-2F7535206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6" r="13242" b="1325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39A3D8-4C19-C619-DD6E-B71E145536EE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BFC2A0C-55EB-A5B9-D280-3C4E65CC0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41E18092-F7AF-1707-8BEC-3E630E44F0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D2A68-6BD6-7D7A-8423-8063CA36ED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1E59A8D-D6EB-09CD-111C-B223542B20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71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nsileh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E85E5F-01D3-E5DF-EEB4-2F7535206D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7094" r="15910" b="722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39A3D8-4C19-C619-DD6E-B71E145536EE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BFC2A0C-55EB-A5B9-D280-3C4E65CC0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41E18092-F7AF-1707-8BEC-3E630E44F0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D2A68-6BD6-7D7A-8423-8063CA36ED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1E59A8D-D6EB-09CD-111C-B223542B20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8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nsileh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0696824A-B2EF-0DEF-81E1-57632F73B9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25" r="17794" b="1791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3E1937B-0CB6-4A62-6013-0FB1061CF695}"/>
              </a:ext>
            </a:extLst>
          </p:cNvPr>
          <p:cNvSpPr/>
          <p:nvPr userDrawn="1"/>
        </p:nvSpPr>
        <p:spPr>
          <a:xfrm>
            <a:off x="833253" y="697658"/>
            <a:ext cx="6117439" cy="514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EA43B1FD-5027-2D63-3658-1F55A8A023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5319" y="4873797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079ED-1C00-DF00-4F47-E9519952DC8E}"/>
              </a:ext>
            </a:extLst>
          </p:cNvPr>
          <p:cNvSpPr/>
          <p:nvPr userDrawn="1"/>
        </p:nvSpPr>
        <p:spPr>
          <a:xfrm>
            <a:off x="833254" y="697657"/>
            <a:ext cx="6117437" cy="258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9EA1D44-2315-6A60-188A-0D23ACC573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3752850"/>
            <a:ext cx="5262563" cy="83142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 err="1"/>
              <a:t>Tarkentava</a:t>
            </a:r>
            <a:r>
              <a:rPr lang="en-GB" dirty="0"/>
              <a:t> </a:t>
            </a:r>
            <a:r>
              <a:rPr lang="en-GB" dirty="0" err="1"/>
              <a:t>teksti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E69F5886-3CBF-3601-0FB8-2FFEF0B5E6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00150" y="1942815"/>
            <a:ext cx="5262563" cy="1325563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pPr lvl="0"/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endParaRPr lang="en-FI" dirty="0"/>
          </a:p>
        </p:txBody>
      </p:sp>
      <p:pic>
        <p:nvPicPr>
          <p:cNvPr id="2" name="Kuva 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E033047-3109-04A1-1278-2CCB60DAC0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150" y="138051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467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B Kansileh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728172-5375-2EC9-8F46-ADC55F64D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9305" r="9305"/>
          <a:stretch/>
        </p:blipFill>
        <p:spPr>
          <a:xfrm>
            <a:off x="4117198" y="495074"/>
            <a:ext cx="7632700" cy="58612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1F0D29-2F60-BA22-9DBA-BB83BD8DCA93}"/>
              </a:ext>
            </a:extLst>
          </p:cNvPr>
          <p:cNvSpPr/>
          <p:nvPr userDrawn="1"/>
        </p:nvSpPr>
        <p:spPr>
          <a:xfrm>
            <a:off x="558933" y="879644"/>
            <a:ext cx="6117439" cy="512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8F17F5B7-816B-5004-2A18-9D34D4EBC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5119880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35A1C-3591-6BA4-D3AE-AC7141E6677B}"/>
              </a:ext>
            </a:extLst>
          </p:cNvPr>
          <p:cNvSpPr/>
          <p:nvPr userDrawn="1"/>
        </p:nvSpPr>
        <p:spPr>
          <a:xfrm>
            <a:off x="558935" y="879643"/>
            <a:ext cx="6117437" cy="258508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6D7043C-3C67-57C8-D92B-785ED272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650" y="3992563"/>
            <a:ext cx="5268913" cy="48895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0CC5DBA-684A-A56F-D253-D6E5DB99C5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D86701A-E0BA-8204-21E9-21D7D858BC6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01B12-B2B2-A630-0021-230CBD799C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627BE24-3592-FCD6-8484-BAD95AE28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0" y="2202655"/>
            <a:ext cx="5261507" cy="144247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br>
              <a:rPr lang="en-FI"/>
            </a:br>
            <a:endParaRPr lang="fi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FB9DA2A-13AC-EBA6-1223-AEFD5FEF14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9630" y="1589085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47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570">
          <p15:clr>
            <a:srgbClr val="FBAE40"/>
          </p15:clr>
        </p15:guide>
        <p15:guide id="3" pos="737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B Kansileh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728172-5375-2EC9-8F46-ADC55F64D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3375" r="13375"/>
          <a:stretch/>
        </p:blipFill>
        <p:spPr>
          <a:xfrm>
            <a:off x="4079875" y="495074"/>
            <a:ext cx="7632700" cy="58612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1F0D29-2F60-BA22-9DBA-BB83BD8DCA93}"/>
              </a:ext>
            </a:extLst>
          </p:cNvPr>
          <p:cNvSpPr/>
          <p:nvPr userDrawn="1"/>
        </p:nvSpPr>
        <p:spPr>
          <a:xfrm>
            <a:off x="558933" y="879644"/>
            <a:ext cx="6117439" cy="512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8F17F5B7-816B-5004-2A18-9D34D4EBC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5119880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35A1C-3591-6BA4-D3AE-AC7141E6677B}"/>
              </a:ext>
            </a:extLst>
          </p:cNvPr>
          <p:cNvSpPr/>
          <p:nvPr userDrawn="1"/>
        </p:nvSpPr>
        <p:spPr>
          <a:xfrm>
            <a:off x="558935" y="879643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6D7043C-3C67-57C8-D92B-785ED272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650" y="3992563"/>
            <a:ext cx="5268913" cy="48895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0CC5DBA-684A-A56F-D253-D6E5DB99C5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D86701A-E0BA-8204-21E9-21D7D858BC6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01B12-B2B2-A630-0021-230CBD799C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627BE24-3592-FCD6-8484-BAD95AE28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0" y="2202655"/>
            <a:ext cx="5261507" cy="144247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br>
              <a:rPr lang="en-FI"/>
            </a:br>
            <a:endParaRPr lang="fi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FB9DA2A-13AC-EBA6-1223-AEFD5FEF14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9630" y="1589085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50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570">
          <p15:clr>
            <a:srgbClr val="FBAE40"/>
          </p15:clr>
        </p15:guide>
        <p15:guide id="3" pos="73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B Kansileh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728172-5375-2EC9-8F46-ADC55F64D3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613" r="6613"/>
          <a:stretch/>
        </p:blipFill>
        <p:spPr>
          <a:xfrm>
            <a:off x="4079875" y="495074"/>
            <a:ext cx="7632700" cy="58612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1F0D29-2F60-BA22-9DBA-BB83BD8DCA93}"/>
              </a:ext>
            </a:extLst>
          </p:cNvPr>
          <p:cNvSpPr/>
          <p:nvPr userDrawn="1"/>
        </p:nvSpPr>
        <p:spPr>
          <a:xfrm>
            <a:off x="558933" y="879644"/>
            <a:ext cx="6117439" cy="512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8F17F5B7-816B-5004-2A18-9D34D4EBC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5119880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A35A1C-3591-6BA4-D3AE-AC7141E6677B}"/>
              </a:ext>
            </a:extLst>
          </p:cNvPr>
          <p:cNvSpPr/>
          <p:nvPr userDrawn="1"/>
        </p:nvSpPr>
        <p:spPr>
          <a:xfrm>
            <a:off x="558935" y="879643"/>
            <a:ext cx="6117437" cy="258508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6D7043C-3C67-57C8-D92B-785ED272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650" y="3992563"/>
            <a:ext cx="5268913" cy="48895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0CC5DBA-684A-A56F-D253-D6E5DB99C5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D86701A-E0BA-8204-21E9-21D7D858BC6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01B12-B2B2-A630-0021-230CBD799C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627BE24-3592-FCD6-8484-BAD95AE28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0" y="2202655"/>
            <a:ext cx="5261507" cy="144247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br>
              <a:rPr lang="en-FI"/>
            </a:br>
            <a:endParaRPr lang="fi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FB9DA2A-13AC-EBA6-1223-AEFD5FEF14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9630" y="1589085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2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0">
          <p15:clr>
            <a:srgbClr val="FBAE40"/>
          </p15:clr>
        </p15:guide>
        <p15:guide id="2" pos="2570">
          <p15:clr>
            <a:srgbClr val="FBAE40"/>
          </p15:clr>
        </p15:guide>
        <p15:guide id="3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B Kansileht,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1F0D29-2F60-BA22-9DBA-BB83BD8DCA93}"/>
              </a:ext>
            </a:extLst>
          </p:cNvPr>
          <p:cNvSpPr/>
          <p:nvPr userDrawn="1"/>
        </p:nvSpPr>
        <p:spPr>
          <a:xfrm>
            <a:off x="558933" y="879644"/>
            <a:ext cx="6117439" cy="512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75EF6D88-2CD5-29C9-EBFE-7BD9B912F4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75" y="476250"/>
            <a:ext cx="7629525" cy="5886450"/>
          </a:xfrm>
          <a:custGeom>
            <a:avLst/>
            <a:gdLst>
              <a:gd name="connsiteX0" fmla="*/ 0 w 7629525"/>
              <a:gd name="connsiteY0" fmla="*/ 0 h 5886450"/>
              <a:gd name="connsiteX1" fmla="*/ 7629525 w 7629525"/>
              <a:gd name="connsiteY1" fmla="*/ 0 h 5886450"/>
              <a:gd name="connsiteX2" fmla="*/ 7629525 w 7629525"/>
              <a:gd name="connsiteY2" fmla="*/ 5886450 h 5886450"/>
              <a:gd name="connsiteX3" fmla="*/ 0 w 7629525"/>
              <a:gd name="connsiteY3" fmla="*/ 5886450 h 5886450"/>
              <a:gd name="connsiteX4" fmla="*/ 0 w 7629525"/>
              <a:gd name="connsiteY4" fmla="*/ 5532437 h 5886450"/>
              <a:gd name="connsiteX5" fmla="*/ 2597877 w 7629525"/>
              <a:gd name="connsiteY5" fmla="*/ 5532437 h 5886450"/>
              <a:gd name="connsiteX6" fmla="*/ 2597877 w 7629525"/>
              <a:gd name="connsiteY6" fmla="*/ 403167 h 5886450"/>
              <a:gd name="connsiteX7" fmla="*/ 0 w 7629525"/>
              <a:gd name="connsiteY7" fmla="*/ 403167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29525" h="5886450">
                <a:moveTo>
                  <a:pt x="0" y="0"/>
                </a:moveTo>
                <a:lnTo>
                  <a:pt x="7629525" y="0"/>
                </a:lnTo>
                <a:lnTo>
                  <a:pt x="7629525" y="5886450"/>
                </a:lnTo>
                <a:lnTo>
                  <a:pt x="0" y="5886450"/>
                </a:lnTo>
                <a:lnTo>
                  <a:pt x="0" y="5532437"/>
                </a:lnTo>
                <a:lnTo>
                  <a:pt x="2597877" y="5532437"/>
                </a:lnTo>
                <a:lnTo>
                  <a:pt x="2597877" y="403167"/>
                </a:lnTo>
                <a:lnTo>
                  <a:pt x="0" y="403167"/>
                </a:lnTo>
                <a:close/>
              </a:path>
            </a:pathLst>
          </a:custGeom>
          <a:blipFill>
            <a:blip r:embed="rId2"/>
            <a:stretch>
              <a:fillRect l="-1579" t="-728" r="-4193"/>
            </a:stretch>
          </a:blip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fi-FI" dirty="0"/>
              <a:t>Vaihda kuva napsauttamalla kuvaketta</a:t>
            </a:r>
            <a:endParaRPr lang="en-FI" dirty="0"/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4AE7774-A11C-23D1-5C89-DB74ED261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5119880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F789E-7F01-92F0-0C6A-BA86B6E17A0F}"/>
              </a:ext>
            </a:extLst>
          </p:cNvPr>
          <p:cNvSpPr/>
          <p:nvPr userDrawn="1"/>
        </p:nvSpPr>
        <p:spPr>
          <a:xfrm>
            <a:off x="558935" y="879643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BEDC301-9DA5-105B-E578-633B09C879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9650" y="3992562"/>
            <a:ext cx="5268913" cy="79533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2C7D84A-B113-CD09-1FDA-C8DC9B09016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70298A4-8766-545C-0E0F-6E6C0227F82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10A5FD7-D6BC-606A-AE1B-50269B8F27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587C46DA-FD45-D270-E1C1-76791C87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0" y="2202655"/>
            <a:ext cx="5261507" cy="144247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br>
              <a:rPr lang="en-FI"/>
            </a:br>
            <a:endParaRPr lang="fi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8D236219-EFF0-6E73-4EB6-58C3619FF0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5777" y="1564288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3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B Kansileht,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01F0D29-2F60-BA22-9DBA-BB83BD8DCA93}"/>
              </a:ext>
            </a:extLst>
          </p:cNvPr>
          <p:cNvSpPr/>
          <p:nvPr userDrawn="1"/>
        </p:nvSpPr>
        <p:spPr>
          <a:xfrm>
            <a:off x="558933" y="879644"/>
            <a:ext cx="6117439" cy="512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75EF6D88-2CD5-29C9-EBFE-7BD9B912F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9875" y="476250"/>
            <a:ext cx="7629525" cy="5886450"/>
          </a:xfrm>
          <a:custGeom>
            <a:avLst/>
            <a:gdLst>
              <a:gd name="connsiteX0" fmla="*/ 0 w 7629525"/>
              <a:gd name="connsiteY0" fmla="*/ 0 h 5886450"/>
              <a:gd name="connsiteX1" fmla="*/ 7629525 w 7629525"/>
              <a:gd name="connsiteY1" fmla="*/ 0 h 5886450"/>
              <a:gd name="connsiteX2" fmla="*/ 7629525 w 7629525"/>
              <a:gd name="connsiteY2" fmla="*/ 5886450 h 5886450"/>
              <a:gd name="connsiteX3" fmla="*/ 0 w 7629525"/>
              <a:gd name="connsiteY3" fmla="*/ 5886450 h 5886450"/>
              <a:gd name="connsiteX4" fmla="*/ 0 w 7629525"/>
              <a:gd name="connsiteY4" fmla="*/ 5532437 h 5886450"/>
              <a:gd name="connsiteX5" fmla="*/ 2597877 w 7629525"/>
              <a:gd name="connsiteY5" fmla="*/ 5532437 h 5886450"/>
              <a:gd name="connsiteX6" fmla="*/ 2597877 w 7629525"/>
              <a:gd name="connsiteY6" fmla="*/ 403167 h 5886450"/>
              <a:gd name="connsiteX7" fmla="*/ 0 w 7629525"/>
              <a:gd name="connsiteY7" fmla="*/ 403167 h 588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29525" h="5886450">
                <a:moveTo>
                  <a:pt x="0" y="0"/>
                </a:moveTo>
                <a:lnTo>
                  <a:pt x="7629525" y="0"/>
                </a:lnTo>
                <a:lnTo>
                  <a:pt x="7629525" y="5886450"/>
                </a:lnTo>
                <a:lnTo>
                  <a:pt x="0" y="5886450"/>
                </a:lnTo>
                <a:lnTo>
                  <a:pt x="0" y="5532437"/>
                </a:lnTo>
                <a:lnTo>
                  <a:pt x="2597877" y="5532437"/>
                </a:lnTo>
                <a:lnTo>
                  <a:pt x="2597877" y="403167"/>
                </a:lnTo>
                <a:lnTo>
                  <a:pt x="0" y="4031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</a:t>
            </a:r>
            <a:endParaRPr lang="en-FI" dirty="0"/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B4AE7774-A11C-23D1-5C89-DB74ED261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9175" y="5119880"/>
            <a:ext cx="5251982" cy="795338"/>
          </a:xfrm>
        </p:spPr>
        <p:txBody>
          <a:bodyPr>
            <a:noAutofit/>
          </a:bodyPr>
          <a:lstStyle>
            <a:lvl1pPr marL="0" indent="0" fontAlgn="t">
              <a:lnSpc>
                <a:spcPct val="100000"/>
              </a:lnSpc>
              <a:spcBef>
                <a:spcPts val="0"/>
              </a:spcBef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Esittäjän</a:t>
            </a:r>
            <a:r>
              <a:rPr lang="en-GB" dirty="0"/>
              <a:t> </a:t>
            </a:r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/>
              <a:t>00.00.2025</a:t>
            </a:r>
            <a:endParaRPr lang="en-FI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6F789E-7F01-92F0-0C6A-BA86B6E17A0F}"/>
              </a:ext>
            </a:extLst>
          </p:cNvPr>
          <p:cNvSpPr/>
          <p:nvPr userDrawn="1"/>
        </p:nvSpPr>
        <p:spPr>
          <a:xfrm>
            <a:off x="558935" y="879643"/>
            <a:ext cx="6117437" cy="258508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BEDC301-9DA5-105B-E578-633B09C879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09650" y="3992563"/>
            <a:ext cx="5268913" cy="48895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2C7D84A-B113-CD09-1FDA-C8DC9B09016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70298A4-8766-545C-0E0F-6E6C0227F82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10A5FD7-D6BC-606A-AE1B-50269B8F27A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1">
            <a:extLst>
              <a:ext uri="{FF2B5EF4-FFF2-40B4-BE49-F238E27FC236}">
                <a16:creationId xmlns:a16="http://schemas.microsoft.com/office/drawing/2014/main" id="{1A159D2E-7366-9CC8-B584-43A9C9F163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9650" y="2202655"/>
            <a:ext cx="5261507" cy="144247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Esityksen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parille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br>
              <a:rPr lang="en-FI"/>
            </a:br>
            <a:endParaRPr lang="fi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E72C5B3-D106-19DF-EFB4-2C75ADFFA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5777" y="1564288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84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6" name="Otsikko 2">
            <a:extLst>
              <a:ext uri="{FF2B5EF4-FFF2-40B4-BE49-F238E27FC236}">
                <a16:creationId xmlns:a16="http://schemas.microsoft.com/office/drawing/2014/main" id="{98420379-279D-FC8B-AFD7-4A687DD0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3A7BB7C2-9F4D-5A94-01A1-47A93B6063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73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 userDrawn="1">
          <p15:clr>
            <a:srgbClr val="FBAE40"/>
          </p15:clr>
        </p15:guide>
        <p15:guide id="2" pos="98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5024" r="27390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10" name="Otsikko 2">
            <a:extLst>
              <a:ext uri="{FF2B5EF4-FFF2-40B4-BE49-F238E27FC236}">
                <a16:creationId xmlns:a16="http://schemas.microsoft.com/office/drawing/2014/main" id="{551F114E-DB3E-00C8-EFC6-4E04936C0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F60FAA04-408D-5E9A-F2B0-AFAA01F2B2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745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6" name="Otsikko 2">
            <a:extLst>
              <a:ext uri="{FF2B5EF4-FFF2-40B4-BE49-F238E27FC236}">
                <a16:creationId xmlns:a16="http://schemas.microsoft.com/office/drawing/2014/main" id="{560B0EFC-609F-FAF4-CF71-2B60EEF55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br>
              <a:rPr lang="en-GB" dirty="0"/>
            </a:b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FF67AEE2-CA80-0DC4-685B-1E89F549B4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79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DE9A9F59-5745-8613-9ED2-74953B26A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br>
              <a:rPr lang="en-GB" dirty="0"/>
            </a:b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A36C9952-EDC1-7946-4994-80A0A82502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90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DE9A9F59-5745-8613-9ED2-74953B26A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br>
              <a:rPr lang="en-GB" dirty="0"/>
            </a:b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A36C9952-EDC1-7946-4994-80A0A82502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2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428EE157-F47D-1B9D-F9E3-A54992F4BB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</a:t>
            </a:r>
            <a:r>
              <a:rPr lang="en-GB" dirty="0" err="1"/>
              <a:t>vaihda</a:t>
            </a:r>
            <a:r>
              <a:rPr lang="en-GB" dirty="0"/>
              <a:t> </a:t>
            </a:r>
            <a:r>
              <a:rPr lang="en-GB" dirty="0" err="1"/>
              <a:t>kuva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B4AD443-75ED-89CB-F9FA-09B6434DEA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37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C3AF84A-611D-DF72-403F-A0CE09645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C86C2AFC-162A-A00F-0A10-CA21A4F6D0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028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2AD5D29-0687-D126-0677-A5BE73167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16C8392-EABE-DEF5-7A82-8E3B0347ED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A3A44983-26C9-02F9-C387-42375B2CCF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1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2AD5D29-0687-D126-0677-A5BE731670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16C8392-EABE-DEF5-7A82-8E3B0347ED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A3A44983-26C9-02F9-C387-42375B2CCF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4524" r="32494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6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207" r="21207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2C3AF84A-611D-DF72-403F-A0CE09645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C86C2AFC-162A-A00F-0A10-CA21A4F6D0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37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604" r="18604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69D1DA67-42B9-F408-4ED9-BFC93EB12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72977C2-07BA-C47E-4FFC-9C1BBB36DA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9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657" t="144" r="25757" b="-144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6" name="Otsikko 2">
            <a:extLst>
              <a:ext uri="{FF2B5EF4-FFF2-40B4-BE49-F238E27FC236}">
                <a16:creationId xmlns:a16="http://schemas.microsoft.com/office/drawing/2014/main" id="{3FE2728E-4825-9117-F16C-9D851C0B8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Taloyhtiöiden</a:t>
            </a:r>
            <a:r>
              <a:rPr lang="en-GB" dirty="0"/>
              <a:t> energiatehokkuus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DBBEB8D8-C3E8-0D43-7EAB-37B8FEE5E5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8579" r="18579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EE65D33C-BACE-002E-3C46-26DC02770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 tähän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0D805E19-6E72-B3E9-DD5C-E45F9DC19C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31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" b="15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6" name="Otsikko 2">
            <a:extLst>
              <a:ext uri="{FF2B5EF4-FFF2-40B4-BE49-F238E27FC236}">
                <a16:creationId xmlns:a16="http://schemas.microsoft.com/office/drawing/2014/main" id="{5362FBB0-7FF3-73C3-1670-76777D360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Kodin</a:t>
            </a:r>
            <a:r>
              <a:rPr lang="en-GB" dirty="0"/>
              <a:t> </a:t>
            </a:r>
            <a:r>
              <a:rPr lang="en-GB" dirty="0" err="1"/>
              <a:t>energiankäyttö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B852741-7CBF-3EA2-5A13-4E8CE9B46A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54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10E48-1C0E-DF70-42AD-BE92C253704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F979A-9D20-0140-E97C-51789966788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5B8AA8-95DA-A6FE-E400-C570C1CAF0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1DAEBA-0670-D7D2-5A8C-73F5A708D9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7500" r="17500"/>
          <a:stretch/>
        </p:blipFill>
        <p:spPr>
          <a:xfrm>
            <a:off x="6200078" y="519112"/>
            <a:ext cx="5504242" cy="5843814"/>
          </a:xfrm>
          <a:prstGeom prst="rect">
            <a:avLst/>
          </a:prstGeom>
        </p:spPr>
      </p:pic>
      <p:sp>
        <p:nvSpPr>
          <p:cNvPr id="6" name="Otsikko 2">
            <a:extLst>
              <a:ext uri="{FF2B5EF4-FFF2-40B4-BE49-F238E27FC236}">
                <a16:creationId xmlns:a16="http://schemas.microsoft.com/office/drawing/2014/main" id="{5362FBB0-7FF3-73C3-1670-76777D3607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Kodin</a:t>
            </a:r>
            <a:r>
              <a:rPr lang="en-GB" dirty="0"/>
              <a:t> </a:t>
            </a:r>
            <a:r>
              <a:rPr lang="en-GB" dirty="0" err="1"/>
              <a:t>energiankäyttö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B852741-7CBF-3EA2-5A13-4E8CE9B46A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75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pos="98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älisivu keltainen,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C029D7-0EB2-1DEA-A32E-0BC58EBF6BDA}"/>
              </a:ext>
            </a:extLst>
          </p:cNvPr>
          <p:cNvSpPr/>
          <p:nvPr userDrawn="1"/>
        </p:nvSpPr>
        <p:spPr>
          <a:xfrm>
            <a:off x="1658847" y="2518337"/>
            <a:ext cx="2845420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27D7F-D661-6078-E264-CD3085D5F30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0775" y="482600"/>
            <a:ext cx="5508625" cy="58801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4B19B-D5F1-B7C9-1AE5-22FE53D734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AE72A-6394-2ACD-C7C3-9F04B27186C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97F43E-BBB9-AF97-BC95-AD863E84E0F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Otsikko 2">
            <a:extLst>
              <a:ext uri="{FF2B5EF4-FFF2-40B4-BE49-F238E27FC236}">
                <a16:creationId xmlns:a16="http://schemas.microsoft.com/office/drawing/2014/main" id="{044CC3AE-A232-EE83-6EE3-689F655372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8927" y="2997200"/>
            <a:ext cx="4432997" cy="3359150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/>
              <a:t>Otsikko</a:t>
            </a:r>
            <a:endParaRPr lang="en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3770F7D-F63F-BEDA-6BFE-F977AD1C57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248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isivu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82FFD4-6F42-22ED-0C46-227EAD5A5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10235164" cy="419831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460F3-0CA8-4B5E-7C7B-0F8F91477EAB}"/>
              </a:ext>
            </a:extLst>
          </p:cNvPr>
          <p:cNvSpPr/>
          <p:nvPr userDrawn="1"/>
        </p:nvSpPr>
        <p:spPr>
          <a:xfrm rot="5400000">
            <a:off x="315611" y="669638"/>
            <a:ext cx="885384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8B08B-AA2D-1CBE-777C-68A6AA89602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2C26F4-C70D-B1DF-01B8-4B6CC12A778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CAE13-C68B-7169-627C-E97F71864FC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362C8925-B4EE-AD31-CC72-CD222CCAD4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428758"/>
            <a:ext cx="10701048" cy="638042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8" name="Kuva 7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D151BEF1-595E-41A0-FF0D-B8341CFB07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2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 userDrawn="1">
          <p15:clr>
            <a:srgbClr val="FBAE40"/>
          </p15:clr>
        </p15:guide>
        <p15:guide id="2" orient="horz" pos="116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isivu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82FFD4-6F42-22ED-0C46-227EAD5A5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10235164" cy="419831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D6D006-FB97-C2BE-0310-7E388E6FE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11709" y="873539"/>
            <a:ext cx="1293187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7731-1563-D9CC-4DD3-E4B22F2199C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F63E9-96CA-33B0-F54E-DC6DD0DFD5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443E4-1F0B-DF3C-81F7-16D7536508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A55ADBE-0633-D2F2-34FD-B06F97821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419659"/>
            <a:ext cx="10474804" cy="1111658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endParaRPr lang="en-FI" dirty="0"/>
          </a:p>
        </p:txBody>
      </p:sp>
      <p:pic>
        <p:nvPicPr>
          <p:cNvPr id="8" name="Kuva 7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A6E4899-EA19-42D7-F6A3-C86C8766A2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2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orient="horz" pos="116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isivu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82FFD4-6F42-22ED-0C46-227EAD5A5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10235164" cy="419831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7460F3-0CA8-4B5E-7C7B-0F8F91477EAB}"/>
              </a:ext>
            </a:extLst>
          </p:cNvPr>
          <p:cNvSpPr/>
          <p:nvPr userDrawn="1"/>
        </p:nvSpPr>
        <p:spPr>
          <a:xfrm rot="5400000">
            <a:off x="315611" y="669638"/>
            <a:ext cx="885384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98B08B-AA2D-1CBE-777C-68A6AA89602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2C26F4-C70D-B1DF-01B8-4B6CC12A778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CAE13-C68B-7169-627C-E97F71864FC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7D5D79A4-8149-2E64-7922-7DE274083E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428111"/>
            <a:ext cx="10701048" cy="640386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8" name="Kuva 7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070EF11-4F65-DF6A-C048-A2630B35AA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443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 userDrawn="1">
          <p15:clr>
            <a:srgbClr val="FBAE40"/>
          </p15:clr>
        </p15:guide>
        <p15:guide id="2" orient="horz" pos="116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sivu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82FFD4-6F42-22ED-0C46-227EAD5A5B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10235164" cy="419831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D6D006-FB97-C2BE-0310-7E388E6FEE80}"/>
              </a:ext>
            </a:extLst>
          </p:cNvPr>
          <p:cNvSpPr/>
          <p:nvPr userDrawn="1"/>
        </p:nvSpPr>
        <p:spPr>
          <a:xfrm rot="5400000">
            <a:off x="111709" y="873539"/>
            <a:ext cx="1293187" cy="1935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57731-1563-D9CC-4DD3-E4B22F2199C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F63E9-96CA-33B0-F54E-DC6DD0DFD5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443E4-1F0B-DF3C-81F7-16D7536508D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FFD53E4-4530-0617-EA1D-201174E782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486" y="419659"/>
            <a:ext cx="10539914" cy="1111658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A571F7A-E7E5-2C79-141C-E1F51248D7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117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85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orient="horz" pos="116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445" r="11983"/>
          <a:stretch>
            <a:fillRect/>
          </a:stretch>
        </p:blipFill>
        <p:spPr>
          <a:xfrm>
            <a:off x="4565067" y="519112"/>
            <a:ext cx="7144826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Otsikko 2">
            <a:extLst>
              <a:ext uri="{FF2B5EF4-FFF2-40B4-BE49-F238E27FC236}">
                <a16:creationId xmlns:a16="http://schemas.microsoft.com/office/drawing/2014/main" id="{F22819BD-9D8A-D4E3-5D54-BD7A26F0A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439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438984F5-0ECE-9B97-C1FB-6A04ED5637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66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600" t="404" r="12324" b="-404"/>
          <a:stretch>
            <a:fillRect/>
          </a:stretch>
        </p:blipFill>
        <p:spPr>
          <a:xfrm>
            <a:off x="4079875" y="519112"/>
            <a:ext cx="7630018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Otsikko 2">
            <a:extLst>
              <a:ext uri="{FF2B5EF4-FFF2-40B4-BE49-F238E27FC236}">
                <a16:creationId xmlns:a16="http://schemas.microsoft.com/office/drawing/2014/main" id="{F22819BD-9D8A-D4E3-5D54-BD7A26F0A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439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438984F5-0ECE-9B97-C1FB-6A04ED5637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32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uva ja teksti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D0D321-3696-D47A-E784-3C387A9538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64" t="749" r="13849" b="-749"/>
          <a:stretch>
            <a:fillRect/>
          </a:stretch>
        </p:blipFill>
        <p:spPr>
          <a:xfrm>
            <a:off x="4113207" y="465829"/>
            <a:ext cx="7613528" cy="59349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629109"/>
            <a:ext cx="7326906" cy="3042821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C522-E19B-4B8E-C75B-84E77F86C8D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E2292-1736-B518-ACA5-4EAEFB5F02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14681-EA28-D88A-637D-9E1146E501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51F0240-41C6-2030-24DB-D188A5C37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944" y="1457702"/>
            <a:ext cx="7378148" cy="1033707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kahdella</a:t>
            </a:r>
            <a:r>
              <a:rPr lang="en-GB" dirty="0"/>
              <a:t> </a:t>
            </a:r>
            <a:r>
              <a:rPr lang="en-GB" dirty="0" err="1"/>
              <a:t>rivillä</a:t>
            </a:r>
            <a:r>
              <a:rPr lang="en-GB" dirty="0"/>
              <a:t> lore </a:t>
            </a:r>
            <a:r>
              <a:rPr lang="en-GB" dirty="0" err="1"/>
              <a:t>mipsum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FC688736-C021-FBDC-842F-B7367D2851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55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478" r="6478"/>
          <a:stretch/>
        </p:blipFill>
        <p:spPr>
          <a:xfrm>
            <a:off x="4079875" y="519112"/>
            <a:ext cx="7630018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Otsikko 2">
            <a:extLst>
              <a:ext uri="{FF2B5EF4-FFF2-40B4-BE49-F238E27FC236}">
                <a16:creationId xmlns:a16="http://schemas.microsoft.com/office/drawing/2014/main" id="{D1784EF1-DD2B-21C7-70F2-A33CB93752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439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11" name="Kuva 10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946B8432-3E33-F2B2-B7EB-ABA62FA001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9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32" t="206" r="19742" b="-206"/>
          <a:stretch/>
        </p:blipFill>
        <p:spPr>
          <a:xfrm>
            <a:off x="4079875" y="519112"/>
            <a:ext cx="7630018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EF15BC9-9E81-0834-A61C-A9F3A56C8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37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291A782B-6042-AC25-F905-E75F33D4D7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7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087" r="10087"/>
          <a:stretch/>
        </p:blipFill>
        <p:spPr>
          <a:xfrm>
            <a:off x="4079875" y="519112"/>
            <a:ext cx="7630018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B631AFA-0126-166E-DD38-E55BA223B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457702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74795F07-CC9B-0306-C7AB-CC835326C6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54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C2C4419-CB13-1D44-8E4B-034382404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444" r="6444"/>
          <a:stretch/>
        </p:blipFill>
        <p:spPr>
          <a:xfrm>
            <a:off x="4079875" y="519112"/>
            <a:ext cx="7630018" cy="58438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492E-DCA0-813B-CC51-05D7CFD9B59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BAFA-8926-49C9-B14D-28F52ED360F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4D44C-E11F-04E9-84DD-C6E34C56510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8AD3E27-238A-5C7A-3C16-731A4B9B15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439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8E1EAB49-C2A6-82E3-71A1-61E8B931CF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79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2260">
          <p15:clr>
            <a:srgbClr val="FBAE40"/>
          </p15:clr>
        </p15:guide>
        <p15:guide id="4" pos="257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uva ja teksti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D0D321-3696-D47A-E784-3C387A9538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785" r="10785"/>
          <a:stretch/>
        </p:blipFill>
        <p:spPr>
          <a:xfrm>
            <a:off x="4113207" y="513535"/>
            <a:ext cx="7613528" cy="59349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629109"/>
            <a:ext cx="7326906" cy="3042821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C522-E19B-4B8E-C75B-84E77F86C8D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E2292-1736-B518-ACA5-4EAEFB5F02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14681-EA28-D88A-637D-9E1146E501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CADB49C-5A00-5CDA-2849-894F30431A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944" y="1457702"/>
            <a:ext cx="7378148" cy="1033707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kahdella</a:t>
            </a:r>
            <a:r>
              <a:rPr lang="en-GB" dirty="0"/>
              <a:t> </a:t>
            </a:r>
            <a:r>
              <a:rPr lang="en-GB" dirty="0" err="1"/>
              <a:t>rivillä</a:t>
            </a:r>
            <a:r>
              <a:rPr lang="en-GB" dirty="0"/>
              <a:t> lore </a:t>
            </a:r>
            <a:r>
              <a:rPr lang="en-GB" dirty="0" err="1"/>
              <a:t>mipsum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0EA8C3A2-80B4-AE31-8BF0-3D3C0F9862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023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Kuva ja teksti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D0D321-3696-D47A-E784-3C387A9538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785" r="10785"/>
          <a:stretch/>
        </p:blipFill>
        <p:spPr>
          <a:xfrm>
            <a:off x="4113207" y="465829"/>
            <a:ext cx="7613528" cy="59349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9" y="930752"/>
            <a:ext cx="8289844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629109"/>
            <a:ext cx="7326906" cy="3042821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C522-E19B-4B8E-C75B-84E77F86C8D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E2292-1736-B518-ACA5-4EAEFB5F02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E14681-EA28-D88A-637D-9E1146E5018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51F0240-41C6-2030-24DB-D188A5C37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944" y="1457702"/>
            <a:ext cx="7378148" cy="1033707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kahdella</a:t>
            </a:r>
            <a:r>
              <a:rPr lang="en-GB" dirty="0"/>
              <a:t> </a:t>
            </a:r>
            <a:r>
              <a:rPr lang="en-GB" dirty="0" err="1"/>
              <a:t>rivillä</a:t>
            </a:r>
            <a:r>
              <a:rPr lang="en-GB" dirty="0"/>
              <a:t> lore </a:t>
            </a:r>
            <a:r>
              <a:rPr lang="en-GB" dirty="0" err="1"/>
              <a:t>mipsum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endParaRPr lang="en-FI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FC688736-C021-FBDC-842F-B7367D2851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332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uva ja teksti, yksi otsikkori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C51A77-B3DB-1C35-E485-3900F869F2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07871" y="481913"/>
            <a:ext cx="7602633" cy="5918887"/>
          </a:xfrm>
          <a:custGeom>
            <a:avLst/>
            <a:gdLst>
              <a:gd name="connsiteX0" fmla="*/ 0 w 7602633"/>
              <a:gd name="connsiteY0" fmla="*/ 0 h 5918887"/>
              <a:gd name="connsiteX1" fmla="*/ 7602633 w 7602633"/>
              <a:gd name="connsiteY1" fmla="*/ 0 h 5918887"/>
              <a:gd name="connsiteX2" fmla="*/ 7602633 w 7602633"/>
              <a:gd name="connsiteY2" fmla="*/ 5918887 h 5918887"/>
              <a:gd name="connsiteX3" fmla="*/ 0 w 7602633"/>
              <a:gd name="connsiteY3" fmla="*/ 5918887 h 5918887"/>
              <a:gd name="connsiteX4" fmla="*/ 0 w 7602633"/>
              <a:gd name="connsiteY4" fmla="*/ 5455901 h 5918887"/>
              <a:gd name="connsiteX5" fmla="*/ 4743186 w 7602633"/>
              <a:gd name="connsiteY5" fmla="*/ 5455901 h 5918887"/>
              <a:gd name="connsiteX6" fmla="*/ 4743186 w 7602633"/>
              <a:gd name="connsiteY6" fmla="*/ 448839 h 5918887"/>
              <a:gd name="connsiteX7" fmla="*/ 0 w 7602633"/>
              <a:gd name="connsiteY7" fmla="*/ 448839 h 5918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02633" h="5918887">
                <a:moveTo>
                  <a:pt x="0" y="0"/>
                </a:moveTo>
                <a:lnTo>
                  <a:pt x="7602633" y="0"/>
                </a:lnTo>
                <a:lnTo>
                  <a:pt x="7602633" y="5918887"/>
                </a:lnTo>
                <a:lnTo>
                  <a:pt x="0" y="5918887"/>
                </a:lnTo>
                <a:lnTo>
                  <a:pt x="0" y="5455901"/>
                </a:lnTo>
                <a:lnTo>
                  <a:pt x="4743186" y="5455901"/>
                </a:lnTo>
                <a:lnTo>
                  <a:pt x="4743186" y="448839"/>
                </a:lnTo>
                <a:lnTo>
                  <a:pt x="0" y="44883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</a:t>
            </a:r>
            <a:endParaRPr lang="en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5A1068-DDD0-1841-8171-E1726A852F00}"/>
              </a:ext>
            </a:extLst>
          </p:cNvPr>
          <p:cNvSpPr/>
          <p:nvPr userDrawn="1"/>
        </p:nvSpPr>
        <p:spPr>
          <a:xfrm>
            <a:off x="493339" y="930752"/>
            <a:ext cx="8288352" cy="5007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493338" y="930752"/>
            <a:ext cx="8360575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89442" y="2311056"/>
            <a:ext cx="7326906" cy="3188596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3F83C-9608-6456-6205-DB92403E322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0B6CC0-00E3-8820-457F-A457A113B3B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47357-EAA6-8BFF-09F6-48A1F4CC168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Otsikko 2">
            <a:extLst>
              <a:ext uri="{FF2B5EF4-FFF2-40B4-BE49-F238E27FC236}">
                <a16:creationId xmlns:a16="http://schemas.microsoft.com/office/drawing/2014/main" id="{C852E3D5-8A30-9AB9-A2F8-06E0A28009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439" y="1457703"/>
            <a:ext cx="7378148" cy="629914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yhdellä</a:t>
            </a:r>
            <a:r>
              <a:rPr lang="en-GB" dirty="0"/>
              <a:t> </a:t>
            </a:r>
            <a:r>
              <a:rPr lang="en-GB" dirty="0" err="1"/>
              <a:t>rivillä</a:t>
            </a:r>
            <a:endParaRPr lang="en-FI" dirty="0"/>
          </a:p>
        </p:txBody>
      </p:sp>
      <p:pic>
        <p:nvPicPr>
          <p:cNvPr id="6" name="Kuva 5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5689FAD-9DBA-36BD-E2FB-11C99BB5D3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22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3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Kuva ja teksti, kaksi otsikkoriv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E2208A-1FD2-BB7F-EF7A-666A00C007C9}"/>
              </a:ext>
            </a:extLst>
          </p:cNvPr>
          <p:cNvSpPr/>
          <p:nvPr userDrawn="1"/>
        </p:nvSpPr>
        <p:spPr>
          <a:xfrm>
            <a:off x="3349659" y="930752"/>
            <a:ext cx="8366882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CFDA695-2CFF-3EB6-BF96-7FD7EC4BBB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9756" y="2629109"/>
            <a:ext cx="6305685" cy="3042821"/>
          </a:xfrm>
        </p:spPr>
        <p:txBody>
          <a:bodyPr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31EA655-D092-4A9E-15A8-6CC189E49D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AD2DAEC-1BD5-181A-092B-3585B0ED42E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33E2E01-C347-F720-ADCF-3F7194D325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36A2C28-E211-8319-15B9-CFA284A82B5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600" y="481912"/>
            <a:ext cx="9609138" cy="5877999"/>
          </a:xfrm>
          <a:custGeom>
            <a:avLst/>
            <a:gdLst>
              <a:gd name="connsiteX0" fmla="*/ 0 w 9609138"/>
              <a:gd name="connsiteY0" fmla="*/ 0 h 5877999"/>
              <a:gd name="connsiteX1" fmla="*/ 9609138 w 9609138"/>
              <a:gd name="connsiteY1" fmla="*/ 0 h 5877999"/>
              <a:gd name="connsiteX2" fmla="*/ 9609138 w 9609138"/>
              <a:gd name="connsiteY2" fmla="*/ 448840 h 5877999"/>
              <a:gd name="connsiteX3" fmla="*/ 2867059 w 9609138"/>
              <a:gd name="connsiteY3" fmla="*/ 448840 h 5877999"/>
              <a:gd name="connsiteX4" fmla="*/ 2867059 w 9609138"/>
              <a:gd name="connsiteY4" fmla="*/ 5473411 h 5877999"/>
              <a:gd name="connsiteX5" fmla="*/ 9609138 w 9609138"/>
              <a:gd name="connsiteY5" fmla="*/ 5473411 h 5877999"/>
              <a:gd name="connsiteX6" fmla="*/ 9609138 w 9609138"/>
              <a:gd name="connsiteY6" fmla="*/ 5877999 h 5877999"/>
              <a:gd name="connsiteX7" fmla="*/ 0 w 9609138"/>
              <a:gd name="connsiteY7" fmla="*/ 5877999 h 587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09138" h="5877999">
                <a:moveTo>
                  <a:pt x="0" y="0"/>
                </a:moveTo>
                <a:lnTo>
                  <a:pt x="9609138" y="0"/>
                </a:lnTo>
                <a:lnTo>
                  <a:pt x="9609138" y="448840"/>
                </a:lnTo>
                <a:lnTo>
                  <a:pt x="2867059" y="448840"/>
                </a:lnTo>
                <a:lnTo>
                  <a:pt x="2867059" y="5473411"/>
                </a:lnTo>
                <a:lnTo>
                  <a:pt x="9609138" y="5473411"/>
                </a:lnTo>
                <a:lnTo>
                  <a:pt x="9609138" y="5877999"/>
                </a:lnTo>
                <a:lnTo>
                  <a:pt x="0" y="587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</a:t>
            </a:r>
            <a:endParaRPr lang="en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81E16A1-9AFD-E6D1-63AC-F9544B7462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756" y="1457702"/>
            <a:ext cx="7989644" cy="1033708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kahdella</a:t>
            </a:r>
            <a:r>
              <a:rPr lang="en-GB" dirty="0"/>
              <a:t> </a:t>
            </a:r>
            <a:r>
              <a:rPr lang="en-GB" dirty="0" err="1"/>
              <a:t>rivillä</a:t>
            </a:r>
            <a:r>
              <a:rPr lang="en-GB" dirty="0"/>
              <a:t> lore </a:t>
            </a:r>
            <a:r>
              <a:rPr lang="en-GB" dirty="0" err="1"/>
              <a:t>mipsum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endParaRPr lang="en-FI" dirty="0"/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622DB893-D99B-D9E0-5E9C-7DF07B66E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28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357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uva ja tekstipalsta,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A64BB19-6F3F-EDDB-3AE6-33DDC9E585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9425" y="476250"/>
            <a:ext cx="7586663" cy="5930900"/>
          </a:xfrm>
          <a:custGeom>
            <a:avLst/>
            <a:gdLst>
              <a:gd name="connsiteX0" fmla="*/ 0 w 7586663"/>
              <a:gd name="connsiteY0" fmla="*/ 0 h 5930900"/>
              <a:gd name="connsiteX1" fmla="*/ 7586663 w 7586663"/>
              <a:gd name="connsiteY1" fmla="*/ 0 h 5930900"/>
              <a:gd name="connsiteX2" fmla="*/ 7586663 w 7586663"/>
              <a:gd name="connsiteY2" fmla="*/ 304031 h 5930900"/>
              <a:gd name="connsiteX3" fmla="*/ 5175133 w 7586663"/>
              <a:gd name="connsiteY3" fmla="*/ 304031 h 5930900"/>
              <a:gd name="connsiteX4" fmla="*/ 5175133 w 7586663"/>
              <a:gd name="connsiteY4" fmla="*/ 5394463 h 5930900"/>
              <a:gd name="connsiteX5" fmla="*/ 7586663 w 7586663"/>
              <a:gd name="connsiteY5" fmla="*/ 5394463 h 5930900"/>
              <a:gd name="connsiteX6" fmla="*/ 7586663 w 7586663"/>
              <a:gd name="connsiteY6" fmla="*/ 5930900 h 5930900"/>
              <a:gd name="connsiteX7" fmla="*/ 0 w 7586663"/>
              <a:gd name="connsiteY7" fmla="*/ 5930900 h 593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6663" h="5930900">
                <a:moveTo>
                  <a:pt x="0" y="0"/>
                </a:moveTo>
                <a:lnTo>
                  <a:pt x="7586663" y="0"/>
                </a:lnTo>
                <a:lnTo>
                  <a:pt x="7586663" y="304031"/>
                </a:lnTo>
                <a:lnTo>
                  <a:pt x="5175133" y="304031"/>
                </a:lnTo>
                <a:lnTo>
                  <a:pt x="5175133" y="5394463"/>
                </a:lnTo>
                <a:lnTo>
                  <a:pt x="7586663" y="5394463"/>
                </a:lnTo>
                <a:lnTo>
                  <a:pt x="7586663" y="5930900"/>
                </a:lnTo>
                <a:lnTo>
                  <a:pt x="0" y="5930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fi-FI" dirty="0"/>
              <a:t>Lisää kuva napsauttamalla kuvaketta</a:t>
            </a:r>
            <a:endParaRPr lang="en-FI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81325A-93AE-6615-0422-E1C47FA98BDD}"/>
              </a:ext>
            </a:extLst>
          </p:cNvPr>
          <p:cNvSpPr/>
          <p:nvPr userDrawn="1"/>
        </p:nvSpPr>
        <p:spPr>
          <a:xfrm>
            <a:off x="5654558" y="780281"/>
            <a:ext cx="5927841" cy="5090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8CFEB-EFB4-BEE6-7D31-2A18F9128A73}"/>
              </a:ext>
            </a:extLst>
          </p:cNvPr>
          <p:cNvSpPr/>
          <p:nvPr userDrawn="1"/>
        </p:nvSpPr>
        <p:spPr>
          <a:xfrm>
            <a:off x="5654558" y="780281"/>
            <a:ext cx="6058017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512983-E617-DAAE-C082-707AD6540B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50" y="3105150"/>
            <a:ext cx="5461000" cy="25384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Headline</a:t>
            </a:r>
            <a:endParaRPr lang="en-FI" dirty="0"/>
          </a:p>
          <a:p>
            <a:pPr lvl="0"/>
            <a:r>
              <a:rPr lang="en-FI" dirty="0"/>
              <a:t>Lorem ipsum dolor 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04429-95F2-9F3A-21FA-689D9B7A7BB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32E10-0508-E00F-9B57-38D3594485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DBCEA-08D1-A38B-700E-429A3CF00B3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E177FB32-3209-2054-289D-C8283EA49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86582" y="1353418"/>
            <a:ext cx="5367218" cy="1524582"/>
          </a:xfrm>
        </p:spPr>
        <p:txBody>
          <a:bodyPr anchor="t">
            <a:normAutofit/>
          </a:bodyPr>
          <a:lstStyle>
            <a:lvl1pPr>
              <a:defRPr sz="3200" b="1"/>
            </a:lvl1pPr>
          </a:lstStyle>
          <a:p>
            <a:pPr lvl="0"/>
            <a:r>
              <a:rPr lang="en-GB" dirty="0"/>
              <a:t>Kuva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otsikko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r>
              <a:rPr lang="en-GB" dirty="0"/>
              <a:t> </a:t>
            </a:r>
            <a:r>
              <a:rPr lang="en-GB" dirty="0" err="1"/>
              <a:t>nuan</a:t>
            </a:r>
            <a:endParaRPr lang="en-GB" dirty="0"/>
          </a:p>
        </p:txBody>
      </p:sp>
      <p:pic>
        <p:nvPicPr>
          <p:cNvPr id="9" name="Kuva 8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C539CC6B-B485-98C3-113B-00B940106E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28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orient="horz" pos="300" userDrawn="1">
          <p15:clr>
            <a:srgbClr val="FBAE40"/>
          </p15:clr>
        </p15:guide>
        <p15:guide id="3" pos="7378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so kuva, otsikko alha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276A28-A877-129E-26D0-176FACAB48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346" b="3346"/>
          <a:stretch/>
        </p:blipFill>
        <p:spPr>
          <a:xfrm>
            <a:off x="482814" y="481913"/>
            <a:ext cx="11222830" cy="59051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95C15B-B15B-91FD-3DA9-54B81BA83AA7}"/>
              </a:ext>
            </a:extLst>
          </p:cNvPr>
          <p:cNvSpPr/>
          <p:nvPr userDrawn="1"/>
        </p:nvSpPr>
        <p:spPr>
          <a:xfrm>
            <a:off x="1208308" y="5072609"/>
            <a:ext cx="9662893" cy="1198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FABE93-2448-9B67-1B0A-33C09BB1AE8D}"/>
              </a:ext>
            </a:extLst>
          </p:cNvPr>
          <p:cNvSpPr/>
          <p:nvPr userDrawn="1"/>
        </p:nvSpPr>
        <p:spPr>
          <a:xfrm rot="16200000">
            <a:off x="709053" y="5582645"/>
            <a:ext cx="1192105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7DEE05C-A3EE-3960-D941-B7F6431779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1713" y="5310506"/>
            <a:ext cx="3301968" cy="772632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6D69656-875B-ACA2-D273-9629F193F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8671" y="5310506"/>
            <a:ext cx="5545522" cy="772632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endParaRPr lang="en-FI" dirty="0"/>
          </a:p>
        </p:txBody>
      </p:sp>
      <p:pic>
        <p:nvPicPr>
          <p:cNvPr id="5" name="Kuva 4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277440E9-50C1-7E43-B2AB-E32D91FC22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769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so kuva, otsikko ylh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A17CA-E38A-8A55-3C45-7E32424085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214" b="11214"/>
          <a:stretch/>
        </p:blipFill>
        <p:spPr>
          <a:xfrm>
            <a:off x="482814" y="1064419"/>
            <a:ext cx="11222830" cy="53226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338B50-C423-2849-C666-4E563744B0F8}"/>
              </a:ext>
            </a:extLst>
          </p:cNvPr>
          <p:cNvSpPr/>
          <p:nvPr userDrawn="1"/>
        </p:nvSpPr>
        <p:spPr>
          <a:xfrm>
            <a:off x="1208308" y="474786"/>
            <a:ext cx="9662893" cy="1198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D242C-A12E-9BB4-DB3E-316C33F92E0F}"/>
              </a:ext>
            </a:extLst>
          </p:cNvPr>
          <p:cNvSpPr/>
          <p:nvPr userDrawn="1"/>
        </p:nvSpPr>
        <p:spPr>
          <a:xfrm rot="16200000">
            <a:off x="709053" y="973392"/>
            <a:ext cx="1192105" cy="193589"/>
          </a:xfrm>
          <a:prstGeom prst="rect">
            <a:avLst/>
          </a:prstGeom>
          <a:solidFill>
            <a:srgbClr val="F0C1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0326E40-5F2B-B546-8B49-BA3D28F37D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1713" y="755458"/>
            <a:ext cx="3301968" cy="7603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Otsikko 3">
            <a:extLst>
              <a:ext uri="{FF2B5EF4-FFF2-40B4-BE49-F238E27FC236}">
                <a16:creationId xmlns:a16="http://schemas.microsoft.com/office/drawing/2014/main" id="{8591B55C-BEAA-6E5A-88F8-F62D72316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4045" y="755457"/>
            <a:ext cx="5545522" cy="760359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endParaRPr lang="en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06C24F6B-15C4-EC33-32F4-65C058ADDE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20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 iso kuva, otsikko ylh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A17CA-E38A-8A55-3C45-7E32424085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843" b="7843"/>
          <a:stretch/>
        </p:blipFill>
        <p:spPr>
          <a:xfrm>
            <a:off x="482814" y="1064419"/>
            <a:ext cx="11222830" cy="53226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338B50-C423-2849-C666-4E563744B0F8}"/>
              </a:ext>
            </a:extLst>
          </p:cNvPr>
          <p:cNvSpPr/>
          <p:nvPr userDrawn="1"/>
        </p:nvSpPr>
        <p:spPr>
          <a:xfrm>
            <a:off x="1208308" y="474786"/>
            <a:ext cx="9662893" cy="1198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D242C-A12E-9BB4-DB3E-316C33F92E0F}"/>
              </a:ext>
            </a:extLst>
          </p:cNvPr>
          <p:cNvSpPr/>
          <p:nvPr userDrawn="1"/>
        </p:nvSpPr>
        <p:spPr>
          <a:xfrm rot="16200000">
            <a:off x="709053" y="973392"/>
            <a:ext cx="1192105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0326E40-5F2B-B546-8B49-BA3D28F37D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51713" y="755458"/>
            <a:ext cx="3301968" cy="760359"/>
          </a:xfrm>
        </p:spPr>
        <p:txBody>
          <a:bodyPr>
            <a:noAutofit/>
          </a:bodyPr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Otsikko 3">
            <a:extLst>
              <a:ext uri="{FF2B5EF4-FFF2-40B4-BE49-F238E27FC236}">
                <a16:creationId xmlns:a16="http://schemas.microsoft.com/office/drawing/2014/main" id="{0007E2A1-1EAF-190F-7EFB-72CF1ED361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4045" y="755457"/>
            <a:ext cx="5545522" cy="760359"/>
          </a:xfrm>
        </p:spPr>
        <p:txBody>
          <a:bodyPr anchor="t">
            <a:normAutofit/>
          </a:bodyPr>
          <a:lstStyle>
            <a:lvl1pPr>
              <a:defRPr sz="2800" b="1"/>
            </a:lvl1pPr>
          </a:lstStyle>
          <a:p>
            <a:pPr lvl="0"/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kahdelle</a:t>
            </a:r>
            <a:r>
              <a:rPr lang="en-GB" dirty="0"/>
              <a:t> </a:t>
            </a:r>
            <a:r>
              <a:rPr lang="en-GB" dirty="0" err="1"/>
              <a:t>riville</a:t>
            </a:r>
            <a:r>
              <a:rPr lang="en-GB" dirty="0"/>
              <a:t> lorem ipsum </a:t>
            </a:r>
            <a:r>
              <a:rPr lang="en-GB" dirty="0" err="1"/>
              <a:t>dolor</a:t>
            </a:r>
            <a:r>
              <a:rPr lang="en-GB" dirty="0"/>
              <a:t> es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/>
              <a:t>esperaunza</a:t>
            </a:r>
            <a:endParaRPr lang="en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E5E8CAF8-8732-7EDA-4168-6ADDA377F0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75006" y="120623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68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iitos-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AB45C3-8242-3D20-8D6F-B10D697BB7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036" r="4036"/>
          <a:stretch/>
        </p:blipFill>
        <p:spPr>
          <a:xfrm flipH="1">
            <a:off x="482814" y="481913"/>
            <a:ext cx="9626414" cy="590512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CF9C25-65BB-444D-2DCF-B27B7AF52E79}"/>
              </a:ext>
            </a:extLst>
          </p:cNvPr>
          <p:cNvSpPr/>
          <p:nvPr userDrawn="1"/>
        </p:nvSpPr>
        <p:spPr>
          <a:xfrm>
            <a:off x="7891926" y="1774432"/>
            <a:ext cx="3578415" cy="353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0" name="Picture 9" descr="A group of icons in a circle&#10;&#10;AI-generated content may be incorrect.">
            <a:extLst>
              <a:ext uri="{FF2B5EF4-FFF2-40B4-BE49-F238E27FC236}">
                <a16:creationId xmlns:a16="http://schemas.microsoft.com/office/drawing/2014/main" id="{4C78B9C8-9F8E-D737-43D4-5733DFFE0B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70938"/>
          <a:stretch/>
        </p:blipFill>
        <p:spPr>
          <a:xfrm>
            <a:off x="9144951" y="4681874"/>
            <a:ext cx="1672226" cy="3104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A4D365-9D8D-8B90-F1A7-77F5CD85D517}"/>
              </a:ext>
            </a:extLst>
          </p:cNvPr>
          <p:cNvSpPr txBox="1"/>
          <p:nvPr userDrawn="1"/>
        </p:nvSpPr>
        <p:spPr>
          <a:xfrm>
            <a:off x="8219455" y="4679329"/>
            <a:ext cx="113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15"/>
              </a:spcAft>
            </a:pPr>
            <a:r>
              <a:rPr lang="fi-FI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motiva.fi</a:t>
            </a:r>
            <a:endParaRPr lang="en-GB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C0EECB5-2756-E4E7-B066-2F2DA0EE64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3898" y="3429000"/>
            <a:ext cx="3122317" cy="1219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Etunimi Sukunimi</a:t>
            </a:r>
            <a:endParaRPr lang="en-FI" dirty="0"/>
          </a:p>
          <a:p>
            <a:pPr lvl="0"/>
            <a:r>
              <a:rPr lang="en-GB" dirty="0"/>
              <a:t>P</a:t>
            </a:r>
            <a:r>
              <a:rPr lang="en-FI" dirty="0"/>
              <a:t>uhelinnumero</a:t>
            </a:r>
          </a:p>
          <a:p>
            <a:pPr lvl="0"/>
            <a:r>
              <a:rPr lang="en-FI" dirty="0"/>
              <a:t>Sähköposti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4A27FF-5193-DC7D-38F0-DA148EA77B52}"/>
              </a:ext>
            </a:extLst>
          </p:cNvPr>
          <p:cNvSpPr/>
          <p:nvPr userDrawn="1"/>
        </p:nvSpPr>
        <p:spPr>
          <a:xfrm>
            <a:off x="7891926" y="1774432"/>
            <a:ext cx="3575455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Otsikko 3">
            <a:extLst>
              <a:ext uri="{FF2B5EF4-FFF2-40B4-BE49-F238E27FC236}">
                <a16:creationId xmlns:a16="http://schemas.microsoft.com/office/drawing/2014/main" id="{4D0B9EE9-5A93-3D02-AE80-346E5A6C5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87969" y="2328104"/>
            <a:ext cx="3060492" cy="646331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r>
              <a:rPr lang="fi-FI" dirty="0"/>
              <a:t>Kiitos!</a:t>
            </a:r>
          </a:p>
        </p:txBody>
      </p:sp>
      <p:pic>
        <p:nvPicPr>
          <p:cNvPr id="3" name="Kuva 2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D8CB4F7A-2BB2-A5AC-499B-A7492C9833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73667" y="3005564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7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23" userDrawn="1">
          <p15:clr>
            <a:srgbClr val="FBAE40"/>
          </p15:clr>
        </p15:guide>
        <p15:guide id="2" pos="7378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_Kiitos-sivu, tii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5B077E-999C-51FB-2443-7A0C4F3E3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072" b="1072"/>
          <a:stretch/>
        </p:blipFill>
        <p:spPr>
          <a:xfrm>
            <a:off x="2083477" y="481913"/>
            <a:ext cx="9626416" cy="58874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B035225-3FE4-CEE3-A5DF-29FE3301032C}"/>
              </a:ext>
            </a:extLst>
          </p:cNvPr>
          <p:cNvSpPr/>
          <p:nvPr userDrawn="1"/>
        </p:nvSpPr>
        <p:spPr>
          <a:xfrm>
            <a:off x="479425" y="1774432"/>
            <a:ext cx="3578415" cy="3536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5" name="Picture 4" descr="A group of icons in a circle&#10;&#10;AI-generated content may be incorrect.">
            <a:extLst>
              <a:ext uri="{FF2B5EF4-FFF2-40B4-BE49-F238E27FC236}">
                <a16:creationId xmlns:a16="http://schemas.microsoft.com/office/drawing/2014/main" id="{9CCB05C9-5470-263E-7602-A0F526419F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70938"/>
          <a:stretch/>
        </p:blipFill>
        <p:spPr>
          <a:xfrm>
            <a:off x="1732450" y="4681874"/>
            <a:ext cx="1672226" cy="3104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3B1E3F-F409-0B44-BC5E-FA86C388D21C}"/>
              </a:ext>
            </a:extLst>
          </p:cNvPr>
          <p:cNvSpPr txBox="1"/>
          <p:nvPr userDrawn="1"/>
        </p:nvSpPr>
        <p:spPr>
          <a:xfrm>
            <a:off x="806954" y="4679329"/>
            <a:ext cx="113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15"/>
              </a:spcAft>
            </a:pPr>
            <a:r>
              <a:rPr lang="fi-FI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motiva.fi</a:t>
            </a:r>
            <a:endParaRPr lang="en-GB" sz="14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3D91673B-152D-6A88-F868-F31F72AF0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1397" y="3429000"/>
            <a:ext cx="3143418" cy="1219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i-FI" dirty="0"/>
              <a:t>Etunimi Sukunimi</a:t>
            </a:r>
            <a:endParaRPr lang="en-FI" dirty="0"/>
          </a:p>
          <a:p>
            <a:pPr lvl="0"/>
            <a:r>
              <a:rPr lang="en-GB" dirty="0"/>
              <a:t>P</a:t>
            </a:r>
            <a:r>
              <a:rPr lang="en-FI" dirty="0"/>
              <a:t>uhelinnumero</a:t>
            </a:r>
          </a:p>
          <a:p>
            <a:pPr lvl="0"/>
            <a:r>
              <a:rPr lang="en-FI" dirty="0"/>
              <a:t>Sähköposti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4A413C-A34B-924D-A2DD-F5EBC13285D1}"/>
              </a:ext>
            </a:extLst>
          </p:cNvPr>
          <p:cNvSpPr/>
          <p:nvPr userDrawn="1"/>
        </p:nvSpPr>
        <p:spPr>
          <a:xfrm>
            <a:off x="479425" y="1774432"/>
            <a:ext cx="3575455" cy="193589"/>
          </a:xfrm>
          <a:prstGeom prst="rect">
            <a:avLst/>
          </a:prstGeom>
          <a:solidFill>
            <a:srgbClr val="0072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87381BB-6360-BD6A-CE17-96FCA90994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468" y="2334552"/>
            <a:ext cx="2850144" cy="581388"/>
          </a:xfrm>
        </p:spPr>
        <p:txBody>
          <a:bodyPr anchor="t">
            <a:normAutofit/>
          </a:bodyPr>
          <a:lstStyle>
            <a:lvl1pPr>
              <a:defRPr sz="3600" b="1"/>
            </a:lvl1pPr>
          </a:lstStyle>
          <a:p>
            <a:r>
              <a:rPr lang="fi-FI" dirty="0"/>
              <a:t>Kiitos!</a:t>
            </a:r>
          </a:p>
        </p:txBody>
      </p:sp>
      <p:pic>
        <p:nvPicPr>
          <p:cNvPr id="4" name="Kuva 3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3B22317B-9061-BA12-660C-91169D5EC9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5653" y="2988657"/>
            <a:ext cx="1434887" cy="37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91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  <p15:guide id="2" orient="horz" pos="1117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kansi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F660627-4DD1-DE4E-8561-012C398CED5E}"/>
              </a:ext>
            </a:extLst>
          </p:cNvPr>
          <p:cNvSpPr/>
          <p:nvPr userDrawn="1"/>
        </p:nvSpPr>
        <p:spPr>
          <a:xfrm>
            <a:off x="2528046" y="0"/>
            <a:ext cx="1900236" cy="2103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979507-75E3-FA48-858D-FA47CE2DBD2D}"/>
              </a:ext>
            </a:extLst>
          </p:cNvPr>
          <p:cNvSpPr/>
          <p:nvPr userDrawn="1"/>
        </p:nvSpPr>
        <p:spPr>
          <a:xfrm>
            <a:off x="0" y="3428999"/>
            <a:ext cx="4428282" cy="3429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>
              <a:solidFill>
                <a:schemeClr val="tx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626AE6-32D2-1B41-B323-CFB5DFF4D847}"/>
              </a:ext>
            </a:extLst>
          </p:cNvPr>
          <p:cNvSpPr/>
          <p:nvPr userDrawn="1"/>
        </p:nvSpPr>
        <p:spPr>
          <a:xfrm>
            <a:off x="2409713" y="2103053"/>
            <a:ext cx="2018569" cy="1325946"/>
          </a:xfrm>
          <a:prstGeom prst="rect">
            <a:avLst/>
          </a:prstGeom>
          <a:solidFill>
            <a:srgbClr val="7DD0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29C74D-6209-C442-9E7F-FF0FFA6E3585}"/>
              </a:ext>
            </a:extLst>
          </p:cNvPr>
          <p:cNvSpPr/>
          <p:nvPr userDrawn="1"/>
        </p:nvSpPr>
        <p:spPr>
          <a:xfrm>
            <a:off x="1" y="1"/>
            <a:ext cx="2528046" cy="3429000"/>
          </a:xfrm>
          <a:prstGeom prst="rect">
            <a:avLst/>
          </a:prstGeom>
          <a:solidFill>
            <a:srgbClr val="9A1B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0CDDE7C-05F9-184D-A60B-986E9A7357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3901" y="1143000"/>
            <a:ext cx="2400300" cy="4572000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5BA8B44-3F75-444E-9CCF-08B9C306A2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59520" y="5569449"/>
            <a:ext cx="2687320" cy="724671"/>
          </a:xfrm>
          <a:prstGeom prst="rect">
            <a:avLst/>
          </a:prstGeom>
        </p:spPr>
      </p:pic>
      <p:sp>
        <p:nvSpPr>
          <p:cNvPr id="25" name="Title 9">
            <a:extLst>
              <a:ext uri="{FF2B5EF4-FFF2-40B4-BE49-F238E27FC236}">
                <a16:creationId xmlns:a16="http://schemas.microsoft.com/office/drawing/2014/main" id="{1EEE4897-0ABA-ED4D-8D19-DE915657BEAB}"/>
              </a:ext>
            </a:extLst>
          </p:cNvPr>
          <p:cNvSpPr txBox="1">
            <a:spLocks/>
          </p:cNvSpPr>
          <p:nvPr userDrawn="1"/>
        </p:nvSpPr>
        <p:spPr>
          <a:xfrm>
            <a:off x="230084" y="6332948"/>
            <a:ext cx="2507634" cy="3994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ts val="4580"/>
              </a:lnSpc>
              <a:spcBef>
                <a:spcPct val="0"/>
              </a:spcBef>
              <a:buNone/>
              <a:defRPr sz="3300" b="0" i="0" kern="120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lvl="0" algn="l">
              <a:lnSpc>
                <a:spcPts val="2580"/>
              </a:lnSpc>
            </a:pPr>
            <a:r>
              <a:rPr lang="fi-FI" sz="2000" err="1">
                <a:solidFill>
                  <a:schemeClr val="accent2"/>
                </a:solidFill>
              </a:rPr>
              <a:t>www.motiva.fi</a:t>
            </a:r>
            <a:endParaRPr lang="fi-FI" sz="2000">
              <a:solidFill>
                <a:schemeClr val="accent2"/>
              </a:solidFill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9444AC9-A770-0042-B39E-58C898FCB4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1" y="2617771"/>
            <a:ext cx="7013303" cy="1417899"/>
          </a:xfrm>
        </p:spPr>
        <p:txBody>
          <a:bodyPr anchor="ctr">
            <a:normAutofit/>
          </a:bodyPr>
          <a:lstStyle>
            <a:lvl1pPr>
              <a:defRPr sz="2900" b="1" i="0">
                <a:solidFill>
                  <a:schemeClr val="tx2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 err="1"/>
              <a:t>Napsauta</a:t>
            </a:r>
            <a:r>
              <a:rPr lang="en-GB" dirty="0"/>
              <a:t> </a:t>
            </a:r>
            <a:r>
              <a:rPr lang="en-GB" dirty="0" err="1"/>
              <a:t>esityksen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otsikko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0563ACC-3BA1-2D46-87F3-1D30B5E843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98032" y="6421391"/>
            <a:ext cx="2130250" cy="365125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accent2"/>
                </a:solidFill>
              </a:defRPr>
            </a:lvl1pPr>
          </a:lstStyle>
          <a:p>
            <a:fld id="{E7355B98-0189-2645-874B-670DC8E2604A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8006B228-EDE7-4D48-B43F-9CFCFCF9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98222" y="6414442"/>
            <a:ext cx="65118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D0B06F-7453-47BF-8495-200DBFFC7F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0" y="4123716"/>
            <a:ext cx="7013575" cy="117981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fi-FI" dirty="0"/>
              <a:t>Napsauta esityksen alaotsikko tähän</a:t>
            </a:r>
          </a:p>
          <a:p>
            <a:pPr lvl="0"/>
            <a:endParaRPr lang="fi-FI" dirty="0"/>
          </a:p>
          <a:p>
            <a:pPr lvl="0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65222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_vasen_nuolitau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5388429" cy="6858000"/>
          </a:xfrm>
        </p:spPr>
        <p:txBody>
          <a:bodyPr anchor="ctr"/>
          <a:lstStyle>
            <a:lvl1pPr algn="l">
              <a:defRPr/>
            </a:lvl1pPr>
          </a:lstStyle>
          <a:p>
            <a:pPr lvl="0"/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835" y="365125"/>
            <a:ext cx="6186516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835" y="1825625"/>
            <a:ext cx="6186516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AC4A904-52C4-3547-9D7D-710EAD3912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1D671F3-96F1-0845-B181-1B1DA18BA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B5A9455-6B21-DE46-9E7D-F2ED8E09FD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893621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va_vasen_po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0D5808-1021-694B-ADF6-BE1DC77C8CE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5388429" cy="6858000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en-GB" dirty="0" err="1"/>
              <a:t>Kuva</a:t>
            </a:r>
            <a:r>
              <a:rPr lang="en-GB" dirty="0"/>
              <a:t> </a:t>
            </a:r>
            <a:r>
              <a:rPr lang="en-GB" dirty="0" err="1"/>
              <a:t>tähän</a:t>
            </a:r>
            <a:endParaRPr lang="en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0835" y="365125"/>
            <a:ext cx="6186516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835" y="1825625"/>
            <a:ext cx="6186516" cy="4030811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C1B64A-EBFB-D545-9C98-5FBF8A5EC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8E1DB7-9A6F-F04C-9F37-4343B39B3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50907B-9C37-9843-AB3A-FCBE0B6AC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93577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er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1636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D78724E-253E-7C45-B952-FDA819322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20DAE94-3CE3-E941-88AC-FBD297545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F24980-C134-2C45-95F2-83B1EF30F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274521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1644-2048-2147-8FFC-6BFF1BF0C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8373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2977-EE00-D046-9B45-27EEB5B20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257800" cy="4030811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EB3D7A-1F2F-BA4C-939D-4BAB98805C4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8773" y="1825625"/>
            <a:ext cx="5257800" cy="4030811"/>
          </a:xfrm>
        </p:spPr>
        <p:txBody>
          <a:bodyPr/>
          <a:lstStyle>
            <a:lvl1pPr marL="136525" indent="-136525">
              <a:buFont typeface="Arial" panose="020B0604020202020204" pitchFamily="34" charset="0"/>
              <a:buChar char="•"/>
              <a:tabLst/>
              <a:defRPr b="0" i="0">
                <a:latin typeface="Lucida Sans" panose="020B0602030504020204" pitchFamily="34" charset="77"/>
              </a:defRPr>
            </a:lvl1pPr>
            <a:lvl2pPr marL="273050" indent="-136525">
              <a:tabLst/>
              <a:defRPr b="0" i="0">
                <a:latin typeface="Lucida Sans" panose="020B0602030504020204" pitchFamily="34" charset="77"/>
              </a:defRPr>
            </a:lvl2pPr>
            <a:lvl3pPr marL="365125" indent="-92075">
              <a:tabLst/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DF49F0-B27C-9344-B0E1-9F3621C66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7AC457-E170-1C49-9E15-1D9E09C47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2601" y="6373193"/>
            <a:ext cx="7358568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19851B0-9026-5A46-B912-BA31236F1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668218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kat_nu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ulkokäyttöön tarkoitettu esine, tuulimylly&#10;&#10;Kuvaus luotu automaattisesti">
            <a:extLst>
              <a:ext uri="{FF2B5EF4-FFF2-40B4-BE49-F238E27FC236}">
                <a16:creationId xmlns:a16="http://schemas.microsoft.com/office/drawing/2014/main" id="{75DECDC1-2972-9F57-584B-2AC6C94263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935413" cy="6858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1A1AF0A-3913-E447-9036-777516E6F7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53104" y="6373193"/>
            <a:ext cx="1129497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71099C3-5DAA-2B4E-84DE-9BBE24EF8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60835" y="6373193"/>
            <a:ext cx="4380334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Lucida Sans" panose="020B0602030504020204" pitchFamily="34" charset="77"/>
              </a:defRPr>
            </a:lvl1pPr>
          </a:lstStyle>
          <a:p>
            <a:endParaRPr lang="en-FI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28C3D8-1B87-2843-BA15-6B874B7D2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73193"/>
            <a:ext cx="60707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BFF9DCD0-3869-094B-9C9B-6235A2A96309}" type="slidenum">
              <a:rPr lang="en-FI" smtClean="0"/>
              <a:pPr/>
              <a:t>‹#›</a:t>
            </a:fld>
            <a:endParaRPr lang="en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D3BDBA-3DBC-B9AD-5510-388597C34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93" y="365125"/>
            <a:ext cx="7309358" cy="1325563"/>
          </a:xfrm>
        </p:spPr>
        <p:txBody>
          <a:bodyPr/>
          <a:lstStyle>
            <a:lvl1pPr>
              <a:defRPr b="1" i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B2E5461-FC1A-9342-4C91-4B9EE9AC4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993" y="1825625"/>
            <a:ext cx="7309358" cy="4375150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pic>
        <p:nvPicPr>
          <p:cNvPr id="3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C3F2EB-08F8-4F3D-3F9E-BD1C44A47A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901" y="552790"/>
            <a:ext cx="1291196" cy="2459421"/>
          </a:xfrm>
          <a:prstGeom prst="rect">
            <a:avLst/>
          </a:prstGeom>
          <a:effectLst>
            <a:outerShdw blurRad="76200" dist="12700" dir="5400000" algn="ctr" rotWithShape="0">
              <a:srgbClr val="000000">
                <a:alpha val="3764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8606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8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8E3148-D1BF-A14B-8CC8-9415753C14D7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3104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4" r:id="rId1"/>
    <p:sldLayoutId id="2147483668" r:id="rId2"/>
    <p:sldLayoutId id="2147484684" r:id="rId3"/>
    <p:sldLayoutId id="2147483669" r:id="rId4"/>
    <p:sldLayoutId id="2147484675" r:id="rId5"/>
    <p:sldLayoutId id="2147483667" r:id="rId6"/>
    <p:sldLayoutId id="2147484621" r:id="rId7"/>
    <p:sldLayoutId id="2147484663" r:id="rId8"/>
    <p:sldLayoutId id="2147484681" r:id="rId9"/>
    <p:sldLayoutId id="2147484680" r:id="rId10"/>
    <p:sldLayoutId id="2147483672" r:id="rId11"/>
    <p:sldLayoutId id="2147484160" r:id="rId12"/>
    <p:sldLayoutId id="2147483694" r:id="rId13"/>
    <p:sldLayoutId id="2147484632" r:id="rId14"/>
    <p:sldLayoutId id="2147484634" r:id="rId15"/>
    <p:sldLayoutId id="2147484638" r:id="rId16"/>
    <p:sldLayoutId id="2147484682" r:id="rId17"/>
    <p:sldLayoutId id="2147484640" r:id="rId18"/>
    <p:sldLayoutId id="2147484679" r:id="rId19"/>
    <p:sldLayoutId id="2147484683" r:id="rId20"/>
    <p:sldLayoutId id="2147484642" r:id="rId21"/>
    <p:sldLayoutId id="2147484644" r:id="rId22"/>
    <p:sldLayoutId id="2147484674" r:id="rId23"/>
    <p:sldLayoutId id="2147484648" r:id="rId24"/>
    <p:sldLayoutId id="2147484652" r:id="rId25"/>
    <p:sldLayoutId id="2147484654" r:id="rId26"/>
    <p:sldLayoutId id="2147484678" r:id="rId27"/>
    <p:sldLayoutId id="2147484677" r:id="rId28"/>
    <p:sldLayoutId id="2147483677" r:id="rId29"/>
    <p:sldLayoutId id="2147483678" r:id="rId30"/>
    <p:sldLayoutId id="2147484624" r:id="rId31"/>
    <p:sldLayoutId id="2147484625" r:id="rId32"/>
    <p:sldLayoutId id="2147484657" r:id="rId33"/>
    <p:sldLayoutId id="2147484686" r:id="rId34"/>
    <p:sldLayoutId id="2147484665" r:id="rId35"/>
    <p:sldLayoutId id="2147484662" r:id="rId36"/>
    <p:sldLayoutId id="2147484661" r:id="rId37"/>
    <p:sldLayoutId id="2147484656" r:id="rId38"/>
    <p:sldLayoutId id="2147484655" r:id="rId39"/>
    <p:sldLayoutId id="2147483681" r:id="rId40"/>
    <p:sldLayoutId id="2147484685" r:id="rId41"/>
    <p:sldLayoutId id="2147483691" r:id="rId42"/>
    <p:sldLayoutId id="2147483695" r:id="rId43"/>
    <p:sldLayoutId id="2147483682" r:id="rId44"/>
    <p:sldLayoutId id="2147483686" r:id="rId45"/>
    <p:sldLayoutId id="2147483687" r:id="rId46"/>
    <p:sldLayoutId id="2147484672" r:id="rId47"/>
    <p:sldLayoutId id="2147483685" r:id="rId48"/>
    <p:sldLayoutId id="2147483689" r:id="rId49"/>
    <p:sldLayoutId id="2147484687" r:id="rId50"/>
    <p:sldLayoutId id="2147484689" r:id="rId51"/>
    <p:sldLayoutId id="2147484690" r:id="rId52"/>
    <p:sldLayoutId id="2147484692" r:id="rId53"/>
    <p:sldLayoutId id="2147484693" r:id="rId54"/>
    <p:sldLayoutId id="2147484694" r:id="rId5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tiva.fi/tietopankki/kokemuksia-taloyhtion-energiayhteisoista/" TargetMode="External"/><Relationship Id="rId2" Type="http://schemas.openxmlformats.org/officeDocument/2006/relationships/hyperlink" Target="https://www.motiva.fi/tietopankki/energiayhteiso-taloyhtiossa/" TargetMode="External"/><Relationship Id="rId1" Type="http://schemas.openxmlformats.org/officeDocument/2006/relationships/slideLayout" Target="../slideLayouts/slideLayout41.xml"/><Relationship Id="rId4" Type="http://schemas.openxmlformats.org/officeDocument/2006/relationships/hyperlink" Target="https://ilmastoinfo.hsy.fi/verkkokurssit/energiayhteiso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5B20D6-39AC-CDE8-C6D5-3F9B561838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Veli-Matti Virtanen, Motiva Oy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5BC6FE-4C6F-A99E-63BB-107BA166B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Taloyhtiöiden energia- ja ilmastoilta </a:t>
            </a:r>
            <a:r>
              <a:rPr lang="en-US" dirty="0"/>
              <a:t>28.10.2026</a:t>
            </a:r>
            <a:endParaRPr lang="en-FI" dirty="0"/>
          </a:p>
          <a:p>
            <a:endParaRPr lang="fi-FI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04847D-3951-AFED-2D80-45D963D76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>
                <a:solidFill>
                  <a:schemeClr val="tx1"/>
                </a:solidFill>
                <a:ea typeface="+mn-ea"/>
                <a:cs typeface="+mn-cs"/>
              </a:rPr>
              <a:t>Taloyhtiön energiayhteisö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3013A-547E-9962-4B8D-12DF70974AB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21438"/>
            <a:ext cx="2128838" cy="365125"/>
          </a:xfrm>
        </p:spPr>
        <p:txBody>
          <a:bodyPr/>
          <a:lstStyle/>
          <a:p>
            <a:fld id="{E7355B98-0189-2645-874B-670DC8E2604A}" type="datetime1">
              <a:rPr lang="fi-FI" smtClean="0"/>
              <a:pPr/>
              <a:t>27.10.2026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74536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Content Placeholder 3">
            <a:extLst>
              <a:ext uri="{FF2B5EF4-FFF2-40B4-BE49-F238E27FC236}">
                <a16:creationId xmlns:a16="http://schemas.microsoft.com/office/drawing/2014/main" id="{9CE11613-6AB9-8B67-944F-10BEA0C76F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72250" y="1844675"/>
            <a:ext cx="4718602" cy="4198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dirty="0"/>
              <a:t>Ilman energiayhteisöä aurinkosähkö </a:t>
            </a:r>
            <a:r>
              <a:rPr lang="en-US" sz="2000" dirty="0" err="1">
                <a:latin typeface="+mj-lt"/>
              </a:rPr>
              <a:t>jaetaan</a:t>
            </a:r>
            <a:r>
              <a:rPr lang="en-US" sz="2000" dirty="0">
                <a:latin typeface="+mj-lt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457200" indent="-457200">
              <a:buAutoNum type="arabicParenR"/>
            </a:pPr>
            <a:r>
              <a:rPr lang="en-US" sz="2000" dirty="0" err="1">
                <a:latin typeface="+mj-lt"/>
              </a:rPr>
              <a:t>Kiinteistösähkön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sähkönkäyttöpaikalle</a:t>
            </a:r>
            <a:r>
              <a:rPr lang="en-US" sz="2000" dirty="0">
                <a:latin typeface="+mj-lt"/>
              </a:rPr>
              <a:t>, </a:t>
            </a:r>
            <a:endParaRPr lang="en-US" dirty="0">
              <a:latin typeface="+mj-lt"/>
            </a:endParaRPr>
          </a:p>
          <a:p>
            <a:pPr marL="457200" indent="-457200">
              <a:buAutoNum type="arabicParenR"/>
            </a:pPr>
            <a:r>
              <a:rPr lang="en-US" sz="2000" dirty="0" err="1">
                <a:latin typeface="+mj-lt"/>
              </a:rPr>
              <a:t>Kiinteistösähkön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ylittävä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osuus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myydään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sähköverkkoon</a:t>
            </a:r>
            <a:r>
              <a:rPr lang="en-US" sz="2000" dirty="0">
                <a:latin typeface="+mj-lt"/>
              </a:rPr>
              <a:t>.</a:t>
            </a:r>
          </a:p>
          <a:p>
            <a:pPr marL="0" indent="0">
              <a:buNone/>
            </a:pPr>
            <a:endParaRPr lang="fi-FI" dirty="0"/>
          </a:p>
          <a:p>
            <a:pPr marL="457200" indent="-457200">
              <a:buAutoNum type="arabicParenR"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7AD1F6-9C61-6DDB-AA72-509B4386BDC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0AA61A-4008-AA42-BF33-53BD6C59BB3E}" type="datetime1">
              <a:rPr lang="fi-FI" sz="1050" smtClean="0"/>
              <a:pPr>
                <a:spcAft>
                  <a:spcPts val="600"/>
                </a:spcAft>
              </a:pPr>
              <a:t>27.10.2026</a:t>
            </a:fld>
            <a:endParaRPr lang="en-FI" sz="10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6CE80E-5E94-A57A-E4E2-E4E17CB2A5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FF9DCD0-3869-094B-9C9B-6235A2A96309}" type="slidenum">
              <a:rPr lang="en-FI" sz="1050" smtClean="0"/>
              <a:pPr>
                <a:spcAft>
                  <a:spcPts val="600"/>
                </a:spcAft>
              </a:pPr>
              <a:t>2</a:t>
            </a:fld>
            <a:endParaRPr lang="en-FI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3441A-1002-B5B4-F89D-FAA8B232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 err="1"/>
              <a:t>Energiayhteisö</a:t>
            </a:r>
            <a:r>
              <a:rPr lang="en-US" sz="3200" dirty="0"/>
              <a:t> </a:t>
            </a:r>
            <a:r>
              <a:rPr lang="en-US" sz="3200" dirty="0" err="1"/>
              <a:t>pähkinänkuoressa</a:t>
            </a:r>
            <a:endParaRPr lang="en-FI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C37443-F0A4-799D-425F-5CC140200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24" y="1844675"/>
            <a:ext cx="5931537" cy="385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0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4E56B-CBCF-DD56-64EB-179369ACD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Content Placeholder 3">
            <a:extLst>
              <a:ext uri="{FF2B5EF4-FFF2-40B4-BE49-F238E27FC236}">
                <a16:creationId xmlns:a16="http://schemas.microsoft.com/office/drawing/2014/main" id="{839E73DF-CF29-ACA2-7CCD-98A795F6B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58562" y="1844675"/>
            <a:ext cx="5032290" cy="4198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dirty="0"/>
              <a:t>Energiayhteisön avulla aurinkopaneelien tuottamaa sähköä voidaan jakaa huoneistojen käyttöön.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en-US" sz="2000" dirty="0" err="1">
                <a:latin typeface="+mj-lt"/>
              </a:rPr>
              <a:t>Tuotettu</a:t>
            </a:r>
            <a:r>
              <a:rPr lang="en-US" sz="2000" dirty="0">
                <a:latin typeface="+mj-lt"/>
              </a:rPr>
              <a:t> aurinkosähköä</a:t>
            </a:r>
            <a:r>
              <a:rPr lang="en-US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jaetaan</a:t>
            </a:r>
            <a:r>
              <a:rPr lang="en-US" sz="2000" dirty="0">
                <a:latin typeface="+mj-lt"/>
              </a:rPr>
              <a:t>:</a:t>
            </a:r>
          </a:p>
          <a:p>
            <a:pPr marL="457200" indent="-457200">
              <a:buAutoNum type="arabicParenR"/>
            </a:pPr>
            <a:r>
              <a:rPr lang="en-US" sz="2000" dirty="0" err="1">
                <a:latin typeface="+mj-lt"/>
              </a:rPr>
              <a:t>Kiinteistösähkön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sähkönkäyttöpaikalle</a:t>
            </a:r>
            <a:r>
              <a:rPr lang="en-US" sz="2000" dirty="0">
                <a:latin typeface="+mj-lt"/>
              </a:rPr>
              <a:t>, </a:t>
            </a:r>
            <a:endParaRPr lang="en-US" dirty="0">
              <a:latin typeface="+mj-lt"/>
            </a:endParaRPr>
          </a:p>
          <a:p>
            <a:pPr marL="457200" indent="-457200">
              <a:buAutoNum type="arabicParenR"/>
            </a:pPr>
            <a:r>
              <a:rPr lang="en-US" sz="2000" dirty="0">
                <a:latin typeface="+mj-lt"/>
              </a:rPr>
              <a:t>Sen </a:t>
            </a:r>
            <a:r>
              <a:rPr lang="en-US" sz="2000" dirty="0" err="1">
                <a:latin typeface="+mj-lt"/>
              </a:rPr>
              <a:t>ylittävä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osuus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hyvitetään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asukkaille</a:t>
            </a:r>
            <a:r>
              <a:rPr lang="en-US" sz="2000" dirty="0">
                <a:latin typeface="+mj-lt"/>
              </a:rPr>
              <a:t>,</a:t>
            </a:r>
            <a:endParaRPr lang="en-US" dirty="0">
              <a:latin typeface="+mj-lt"/>
            </a:endParaRPr>
          </a:p>
          <a:p>
            <a:pPr marL="457200" indent="-457200">
              <a:buAutoNum type="arabicParenR"/>
            </a:pPr>
            <a:r>
              <a:rPr lang="en-US" sz="2000" dirty="0">
                <a:latin typeface="+mj-lt"/>
              </a:rPr>
              <a:t>Asukkailta </a:t>
            </a:r>
            <a:r>
              <a:rPr lang="en-US" sz="2000" dirty="0" err="1">
                <a:latin typeface="+mj-lt"/>
              </a:rPr>
              <a:t>käyttämättä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jäänyt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sähkö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myydään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sähköverkkoon</a:t>
            </a:r>
            <a:r>
              <a:rPr lang="en-US" sz="2000" dirty="0">
                <a:latin typeface="+mj-lt"/>
              </a:rPr>
              <a:t>.</a:t>
            </a:r>
          </a:p>
          <a:p>
            <a:pPr marL="457200" indent="-457200">
              <a:buAutoNum type="arabicParenR"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r>
              <a:rPr lang="fi-FI" dirty="0"/>
              <a:t>Laskenta tapahtuu automaattisesti </a:t>
            </a:r>
            <a:r>
              <a:rPr lang="fi-FI" dirty="0" err="1"/>
              <a:t>Fingridin</a:t>
            </a:r>
            <a:r>
              <a:rPr lang="fi-FI" dirty="0"/>
              <a:t> </a:t>
            </a:r>
            <a:r>
              <a:rPr lang="fi-FI" dirty="0" err="1"/>
              <a:t>datahubissa</a:t>
            </a:r>
            <a:r>
              <a:rPr lang="fi-FI" dirty="0"/>
              <a:t>. </a:t>
            </a:r>
          </a:p>
          <a:p>
            <a:pPr marL="457200" indent="-457200">
              <a:buAutoNum type="arabicParenR"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92A5-F6B3-C9EA-FD40-477C54456BA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70AA61A-4008-AA42-BF33-53BD6C59BB3E}" type="datetime1">
              <a:rPr lang="fi-FI" sz="1050" smtClean="0"/>
              <a:pPr>
                <a:spcAft>
                  <a:spcPts val="600"/>
                </a:spcAft>
              </a:pPr>
              <a:t>27.10.2026</a:t>
            </a:fld>
            <a:endParaRPr lang="en-FI" sz="10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41DBD-2952-AB62-7C99-9EF6B9F563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FF9DCD0-3869-094B-9C9B-6235A2A96309}" type="slidenum">
              <a:rPr lang="en-FI" sz="1050" smtClean="0"/>
              <a:pPr>
                <a:spcAft>
                  <a:spcPts val="600"/>
                </a:spcAft>
              </a:pPr>
              <a:t>3</a:t>
            </a:fld>
            <a:endParaRPr lang="en-FI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95B0E5-287F-E41B-61FF-5E334EB50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3200" dirty="0" err="1"/>
              <a:t>Energiayhteisö</a:t>
            </a:r>
            <a:r>
              <a:rPr lang="en-US" sz="3200" dirty="0"/>
              <a:t> </a:t>
            </a:r>
            <a:r>
              <a:rPr lang="en-US" sz="3200" dirty="0" err="1"/>
              <a:t>pähkinänkuoressa</a:t>
            </a:r>
            <a:endParaRPr lang="en-FI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D60D92-0D3D-6C40-2093-01BE4F973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23" y="1844675"/>
            <a:ext cx="5928439" cy="3858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96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40DBF3-328A-E764-0DC9-40C87226BF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Tuotetun aurinkosähkön omakäyttöaste paranee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/>
              <a:t>Mahdollistaa suuremman aurinkosähköjärjestelmän hankinnan siten, että omakäyttöaste pysyy suurena</a:t>
            </a:r>
          </a:p>
          <a:p>
            <a:pPr lvl="1"/>
            <a:r>
              <a:rPr lang="fi-FI" dirty="0"/>
              <a:t>Suhteellinen hankintahinta (€/</a:t>
            </a:r>
            <a:r>
              <a:rPr lang="fi-FI" dirty="0" err="1"/>
              <a:t>kWp</a:t>
            </a:r>
            <a:r>
              <a:rPr lang="fi-FI" dirty="0"/>
              <a:t>) pienenee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dirty="0">
                <a:sym typeface="Wingdings" panose="05000000000000000000" pitchFamily="2" charset="2"/>
              </a:rPr>
              <a:t>Aurinkosähkölaitteisto saadaan halvemmalla, ja sen käytöstä saadaan parempi korvaus</a:t>
            </a:r>
          </a:p>
          <a:p>
            <a:pPr lvl="1"/>
            <a:r>
              <a:rPr lang="fi-FI" dirty="0"/>
              <a:t>Myös elinkaarenaikaset tuotot kasvavat </a:t>
            </a:r>
            <a:endParaRPr lang="fi-FI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i-FI" b="1" dirty="0">
                <a:sym typeface="Wingdings" panose="05000000000000000000" pitchFamily="2" charset="2"/>
              </a:rPr>
              <a:t> </a:t>
            </a:r>
            <a:r>
              <a:rPr lang="fi-FI" b="1" dirty="0"/>
              <a:t>Energiayhteisö parantaa kannattavuutta merkittävästi!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A291D9-42FA-2FA1-1759-21090D914F6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A0345E-D0D9-BA74-8F16-86FA00F2FB6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9CE49-227D-9451-3B1D-F1B7EF3E19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4</a:t>
            </a:fld>
            <a:endParaRPr lang="fi-FI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90BB3E0-39BB-0A14-8712-9314C4456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Mitä hyötyjä energiayhteisöstä on?</a:t>
            </a:r>
            <a:endParaRPr lang="fi-FI" sz="3600" dirty="0"/>
          </a:p>
        </p:txBody>
      </p:sp>
    </p:spTree>
    <p:extLst>
      <p:ext uri="{BB962C8B-B14F-4D97-AF65-F5344CB8AC3E}">
        <p14:creationId xmlns:p14="http://schemas.microsoft.com/office/powerpoint/2010/main" val="166347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01C23-04B2-9B8A-D021-4C40B0338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B29A4-298C-FE9A-07CF-5AFFED5A89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5459696" cy="352404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fi-FI" dirty="0"/>
              <a:t>Energiayhteisö voidaan perustaa kaikkien jakeluverkonhaltijoiden alueilla maksuttomana palveluna.</a:t>
            </a:r>
          </a:p>
          <a:p>
            <a:pPr>
              <a:buFontTx/>
              <a:buChar char="-"/>
            </a:pPr>
            <a:endParaRPr lang="fi-FI" dirty="0"/>
          </a:p>
          <a:p>
            <a:pPr marL="0" indent="0">
              <a:buNone/>
            </a:pPr>
            <a:r>
              <a:rPr lang="fi-FI" dirty="0"/>
              <a:t>Kaikkien energiayhteisöön kuuluvien sähkönkäyttöpaikkojen tulee sijaita samalla kiinteistöllä tai kiinteistöryhmällä, saman sähköliittymän sisällä.</a:t>
            </a:r>
          </a:p>
          <a:p>
            <a:pPr marL="0" indent="0">
              <a:buNone/>
            </a:pPr>
            <a:r>
              <a:rPr lang="fi-FI" dirty="0"/>
              <a:t>Energiayhteisöön kuuluminen on vapaaehtoista. Energiayhteisöön voidaan liittyä myös jälkikäteen.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A3DBC-557F-8EB6-CD53-7460B25DEE3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3835A-D77F-5ACB-FD6A-A97E8B91A18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5</a:t>
            </a:fld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3F721D-41D1-D329-5305-7D75C567A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Energiayhteisöistä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B6916-7F73-2CAB-459B-52A137C33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785" y="1844675"/>
            <a:ext cx="5459696" cy="355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45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63A1F-5B2A-3A4B-6B27-D5966257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1B58D-96E4-DB7F-CFE6-630CFC20CC2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7FB99-9BAC-CB9C-C5D7-74DD090EB02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62895-7BD7-DD81-2E0B-3DC7C750EE7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6</a:t>
            </a:fld>
            <a:endParaRPr lang="en-FI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D2D84C-BAC7-9A98-A5C0-A9BCA1DE2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Kokemuksia energiayhteisöistä</a:t>
            </a:r>
          </a:p>
        </p:txBody>
      </p:sp>
    </p:spTree>
    <p:extLst>
      <p:ext uri="{BB962C8B-B14F-4D97-AF65-F5344CB8AC3E}">
        <p14:creationId xmlns:p14="http://schemas.microsoft.com/office/powerpoint/2010/main" val="1990276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4EAA58-B8E2-9AED-D540-0F0FE4E824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5040312" cy="4198316"/>
          </a:xfrm>
        </p:spPr>
        <p:txBody>
          <a:bodyPr/>
          <a:lstStyle/>
          <a:p>
            <a:r>
              <a:rPr lang="fi-FI" dirty="0"/>
              <a:t>Valmistumisvuosi 2005, 40 asuntoa.</a:t>
            </a:r>
          </a:p>
          <a:p>
            <a:r>
              <a:rPr lang="fi-FI" dirty="0"/>
              <a:t>Lämmitystapa: Kaukolämpö</a:t>
            </a:r>
          </a:p>
          <a:p>
            <a:r>
              <a:rPr lang="fi-FI" dirty="0"/>
              <a:t>Kiinteistönkulutus: 50 000-60 000 kWh/vuosi, koneellinen jäähdytys kasvattaa kulutusta</a:t>
            </a:r>
          </a:p>
          <a:p>
            <a:r>
              <a:rPr lang="fi-FI" dirty="0"/>
              <a:t>Kiinteistön ja asuntojen yhteenlaskettu sähkönkulutus noin 300 000 kWh/vuosi</a:t>
            </a:r>
          </a:p>
          <a:p>
            <a:r>
              <a:rPr lang="fi-FI" dirty="0"/>
              <a:t>Taloyhtiön alkuperäinen aurinkosähköjärjestelmä: 20 kW</a:t>
            </a:r>
          </a:p>
          <a:p>
            <a:pPr lvl="1"/>
            <a:r>
              <a:rPr lang="fi-FI" dirty="0"/>
              <a:t>Tehty päätös järjestelmän koon kaksinkertaistamisesta 41 kW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0BEB93-0666-4267-F64D-266EC942111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9FAFC3-0EEC-3127-2107-F469BAD5F54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0C7CC-BC12-FC81-C518-07FC4D201E2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7</a:t>
            </a:fld>
            <a:endParaRPr lang="fi-FI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E80CBDB-A677-35A9-EB7C-B67FCDAF2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Esimerkkitaloyhtiö 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76A6E8-D2C0-9468-6B5B-D7E942B7B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745" y="1720432"/>
            <a:ext cx="6146886" cy="345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1DBD0-78F6-F856-658C-857E5EAE0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439C0A-D581-5F47-E656-4BEF7933D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5040312" cy="4198316"/>
          </a:xfrm>
        </p:spPr>
        <p:txBody>
          <a:bodyPr/>
          <a:lstStyle/>
          <a:p>
            <a:r>
              <a:rPr lang="fi-FI" dirty="0"/>
              <a:t>Valmistumisvuosi 1981, 44 asuntoa.</a:t>
            </a:r>
          </a:p>
          <a:p>
            <a:r>
              <a:rPr lang="fi-FI" dirty="0"/>
              <a:t>Lämmitystapa: Maalämpö</a:t>
            </a:r>
          </a:p>
          <a:p>
            <a:r>
              <a:rPr lang="fi-FI" dirty="0"/>
              <a:t>Kiinteistönkulutus: 96 000 kWh</a:t>
            </a:r>
          </a:p>
          <a:p>
            <a:r>
              <a:rPr lang="fi-FI" dirty="0"/>
              <a:t>Taloyhtiön aurinkosähköjärjestelmä: </a:t>
            </a:r>
            <a:br>
              <a:rPr lang="fi-FI" dirty="0"/>
            </a:br>
            <a:r>
              <a:rPr lang="fi-FI" dirty="0"/>
              <a:t>vuonna 2025: 28 kW</a:t>
            </a:r>
          </a:p>
          <a:p>
            <a:r>
              <a:rPr lang="fi-FI" dirty="0"/>
              <a:t>Omakäyttöaste </a:t>
            </a:r>
          </a:p>
          <a:p>
            <a:pPr lvl="1"/>
            <a:r>
              <a:rPr lang="fi-FI" dirty="0"/>
              <a:t>ilman energiayhteisöä: 66 % </a:t>
            </a:r>
          </a:p>
          <a:p>
            <a:pPr lvl="1"/>
            <a:r>
              <a:rPr lang="fi-FI" dirty="0"/>
              <a:t>Energiayhteisöllä: 82 %</a:t>
            </a:r>
            <a:br>
              <a:rPr lang="fi-FI" dirty="0"/>
            </a:b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F7670F-6087-A129-5883-5BCB7034ADB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2D4DC2-2AAE-BE3C-F18A-3C5D6EAD1A1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202182-DE80-60D5-FC59-830AC1FBA54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8</a:t>
            </a:fld>
            <a:endParaRPr lang="fi-FI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B4BAC27-3562-8731-A022-90F3774DC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Esimerkkitaloyhtiö 2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C7810A0-0ECE-E3B4-F949-4EC3E83B74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9518083"/>
              </p:ext>
            </p:extLst>
          </p:nvPr>
        </p:nvGraphicFramePr>
        <p:xfrm>
          <a:off x="5667710" y="1706335"/>
          <a:ext cx="6126480" cy="344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4B986D7-5DF0-1D5F-9C3A-C6EB881C118C}"/>
              </a:ext>
            </a:extLst>
          </p:cNvPr>
          <p:cNvSpPr txBox="1"/>
          <p:nvPr/>
        </p:nvSpPr>
        <p:spPr>
          <a:xfrm>
            <a:off x="1936658" y="5204832"/>
            <a:ext cx="86589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i="1" dirty="0"/>
              <a:t>”Energiayhteisön kohdalla on painotettava, että sillä on vain positiivisia vaikutuksia. Huonoin mahdollinen lopputulos on, että hyöty jää nollaan euroon. Riskiä ei käytännössä ole.” </a:t>
            </a:r>
            <a:r>
              <a:rPr lang="fi-FI" dirty="0"/>
              <a:t>– Hallituksen puheenjohtaja</a:t>
            </a:r>
            <a:endParaRPr lang="fi-FI" i="1" dirty="0"/>
          </a:p>
        </p:txBody>
      </p:sp>
    </p:spTree>
    <p:extLst>
      <p:ext uri="{BB962C8B-B14F-4D97-AF65-F5344CB8AC3E}">
        <p14:creationId xmlns:p14="http://schemas.microsoft.com/office/powerpoint/2010/main" val="419126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DD81-2CB0-D7E2-110D-1D9D4F04B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0411DE-8C60-E785-6559-91B3181F7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844675"/>
            <a:ext cx="5040312" cy="4198316"/>
          </a:xfrm>
        </p:spPr>
        <p:txBody>
          <a:bodyPr/>
          <a:lstStyle/>
          <a:p>
            <a:r>
              <a:rPr lang="fi-FI" dirty="0"/>
              <a:t>Valmistumisvuosi 1991, 18 asuntoa + liiketiloja.</a:t>
            </a:r>
          </a:p>
          <a:p>
            <a:r>
              <a:rPr lang="fi-FI" dirty="0"/>
              <a:t>Lämmitystapa: Kaukolämpö</a:t>
            </a:r>
          </a:p>
          <a:p>
            <a:r>
              <a:rPr lang="fi-FI" dirty="0"/>
              <a:t>Kiinteistönkulutus: 23 000 kWh</a:t>
            </a:r>
          </a:p>
          <a:p>
            <a:r>
              <a:rPr lang="fi-FI" dirty="0"/>
              <a:t>Taloyhtiön aurinkosähköjärjestelmä: </a:t>
            </a:r>
            <a:br>
              <a:rPr lang="fi-FI" dirty="0"/>
            </a:br>
            <a:r>
              <a:rPr lang="fi-FI" dirty="0"/>
              <a:t>27 </a:t>
            </a:r>
            <a:r>
              <a:rPr lang="fi-FI" dirty="0" err="1"/>
              <a:t>kWp</a:t>
            </a:r>
            <a:r>
              <a:rPr lang="fi-FI" dirty="0"/>
              <a:t>, 22 kW </a:t>
            </a:r>
            <a:r>
              <a:rPr lang="fi-FI" dirty="0" err="1"/>
              <a:t>invertteri</a:t>
            </a:r>
            <a:endParaRPr lang="fi-FI" dirty="0"/>
          </a:p>
          <a:p>
            <a:endParaRPr lang="fi-FI" dirty="0"/>
          </a:p>
          <a:p>
            <a:r>
              <a:rPr lang="fi-FI" dirty="0"/>
              <a:t>Energiayhteisöllä on valtava vaikutus aurinkosähkön omakäyttöasteeseen</a:t>
            </a:r>
            <a:br>
              <a:rPr lang="fi-FI" dirty="0"/>
            </a:br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7AFEB2-FCAB-601E-69B3-29077F6D539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D6153-1E8F-AB4C-AF3F-84A40F39BC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0586AA-22AB-137F-9160-62C9161D19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9</a:t>
            </a:fld>
            <a:endParaRPr lang="fi-FI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2ECD885-2021-0335-84BD-EE5DD108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Esimerkkitaloyhtiö 3 (julkaisematon)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38E5285-F2D7-4F1F-8CBD-EFCA50B7AC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505685"/>
              </p:ext>
            </p:extLst>
          </p:nvPr>
        </p:nvGraphicFramePr>
        <p:xfrm>
          <a:off x="5818452" y="1706336"/>
          <a:ext cx="5938284" cy="3445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061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BC66F-9D39-65A5-CD1D-CCD179A7A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BF4FD-AEFA-C3AE-F6EE-8E2D9C91A01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8394C-B44E-C0AC-52DC-D41650134E3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A4E4CC-A1F3-DE77-5AD9-941ACEA1CC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10</a:t>
            </a:fld>
            <a:endParaRPr lang="en-FI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02C2185-F52D-AE3B-08C0-6D82B787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lähteä liikkeelle?</a:t>
            </a:r>
          </a:p>
        </p:txBody>
      </p:sp>
    </p:spTree>
    <p:extLst>
      <p:ext uri="{BB962C8B-B14F-4D97-AF65-F5344CB8AC3E}">
        <p14:creationId xmlns:p14="http://schemas.microsoft.com/office/powerpoint/2010/main" val="2436372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F62383-A4D3-BDE8-F79F-A4D9ACC618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425575"/>
            <a:ext cx="10235164" cy="4198316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fi-FI" sz="1900" noProof="0" dirty="0"/>
              <a:t>Aurinkosähköä harkitsevan taloyhtiön kannattaa tilata ensiksi taloyhtiön aurinkosähköselvitys, missä riippumaton asiantuntija selvittää taloyhtiön potentiaalin aurinkosähköhankintaan.</a:t>
            </a:r>
          </a:p>
          <a:p>
            <a:pPr marL="0" indent="0">
              <a:buNone/>
              <a:defRPr/>
            </a:pPr>
            <a:r>
              <a:rPr lang="fi-FI" sz="1900" noProof="0" dirty="0"/>
              <a:t>Selvitys </a:t>
            </a:r>
            <a:r>
              <a:rPr lang="fi-FI" dirty="0"/>
              <a:t>sisältää mm:</a:t>
            </a:r>
          </a:p>
          <a:p>
            <a:pPr lvl="1">
              <a:defRPr/>
            </a:pPr>
            <a:r>
              <a:rPr lang="fi-FI" dirty="0"/>
              <a:t>Teknisen</a:t>
            </a:r>
            <a:r>
              <a:rPr lang="en-US" dirty="0"/>
              <a:t> </a:t>
            </a:r>
            <a:r>
              <a:rPr lang="en-US" dirty="0" err="1"/>
              <a:t>toteutettavuuden</a:t>
            </a:r>
            <a:r>
              <a:rPr lang="en-US" dirty="0"/>
              <a:t> </a:t>
            </a:r>
            <a:r>
              <a:rPr lang="en-US" dirty="0" err="1"/>
              <a:t>selvitys</a:t>
            </a:r>
            <a:r>
              <a:rPr lang="en-US" dirty="0"/>
              <a:t> </a:t>
            </a:r>
          </a:p>
          <a:p>
            <a:pPr lvl="1">
              <a:defRPr/>
            </a:pPr>
            <a:r>
              <a:rPr lang="en-US" dirty="0" err="1"/>
              <a:t>Arviot</a:t>
            </a:r>
            <a:r>
              <a:rPr lang="en-US" dirty="0"/>
              <a:t> </a:t>
            </a:r>
            <a:r>
              <a:rPr lang="en-US" dirty="0" err="1"/>
              <a:t>taloudellisesta</a:t>
            </a:r>
            <a:r>
              <a:rPr lang="en-US" dirty="0"/>
              <a:t> </a:t>
            </a:r>
            <a:r>
              <a:rPr lang="en-US" dirty="0" err="1"/>
              <a:t>mitoituksesta</a:t>
            </a:r>
            <a:r>
              <a:rPr lang="en-US" dirty="0"/>
              <a:t> ja </a:t>
            </a:r>
            <a:r>
              <a:rPr lang="en-US" dirty="0" err="1"/>
              <a:t>investoinnin</a:t>
            </a:r>
            <a:r>
              <a:rPr lang="en-US" dirty="0"/>
              <a:t> </a:t>
            </a:r>
            <a:r>
              <a:rPr lang="en-US" dirty="0" err="1"/>
              <a:t>kannattavuudesta</a:t>
            </a:r>
            <a:r>
              <a:rPr lang="en-US" dirty="0"/>
              <a:t> </a:t>
            </a:r>
            <a:r>
              <a:rPr lang="en-US" dirty="0" err="1"/>
              <a:t>sekä</a:t>
            </a:r>
            <a:r>
              <a:rPr lang="en-US" dirty="0"/>
              <a:t> </a:t>
            </a:r>
            <a:r>
              <a:rPr lang="en-US" dirty="0" err="1"/>
              <a:t>budjettitason</a:t>
            </a:r>
            <a:r>
              <a:rPr lang="en-US" dirty="0"/>
              <a:t> </a:t>
            </a:r>
            <a:r>
              <a:rPr lang="en-US" dirty="0" err="1"/>
              <a:t>hinta-arvio</a:t>
            </a:r>
            <a:r>
              <a:rPr lang="en-US" dirty="0"/>
              <a:t>. </a:t>
            </a:r>
          </a:p>
          <a:p>
            <a:pPr lvl="2">
              <a:defRPr/>
            </a:pPr>
            <a:r>
              <a:rPr lang="en-US" dirty="0"/>
              <a:t>Arvio </a:t>
            </a:r>
            <a:r>
              <a:rPr lang="en-US" dirty="0" err="1"/>
              <a:t>sähköntuotosta</a:t>
            </a:r>
            <a:r>
              <a:rPr lang="en-US" dirty="0"/>
              <a:t> ja </a:t>
            </a:r>
            <a:r>
              <a:rPr lang="en-US" dirty="0" err="1"/>
              <a:t>sen</a:t>
            </a:r>
            <a:r>
              <a:rPr lang="en-US" dirty="0"/>
              <a:t> </a:t>
            </a:r>
            <a:r>
              <a:rPr lang="en-US" dirty="0" err="1"/>
              <a:t>jakautumisesta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fi-FI" dirty="0"/>
              <a:t>Esitys paneelien asennuspaikoista, </a:t>
            </a:r>
            <a:r>
              <a:rPr lang="fi-FI" dirty="0" err="1"/>
              <a:t>inverttereiden</a:t>
            </a:r>
            <a:r>
              <a:rPr lang="fi-FI" dirty="0"/>
              <a:t> sijoittelusta ja johdotusten reitityksistä sähkökeskukselle. Mahdollisesti tarkempia teknisiä määrittelyjä.</a:t>
            </a:r>
            <a:endParaRPr lang="en-US" dirty="0"/>
          </a:p>
          <a:p>
            <a:pPr marL="0" indent="0">
              <a:buNone/>
              <a:defRPr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hyvän</a:t>
            </a:r>
            <a:r>
              <a:rPr lang="en-US" dirty="0"/>
              <a:t> </a:t>
            </a:r>
            <a:r>
              <a:rPr lang="en-US" dirty="0" err="1"/>
              <a:t>pohjan</a:t>
            </a:r>
            <a:r>
              <a:rPr lang="en-US" dirty="0"/>
              <a:t> </a:t>
            </a:r>
            <a:r>
              <a:rPr lang="en-US" dirty="0" err="1"/>
              <a:t>yhtiökokouskäsittelylle</a:t>
            </a:r>
            <a:r>
              <a:rPr lang="en-US" dirty="0"/>
              <a:t>. </a:t>
            </a:r>
            <a:r>
              <a:rPr lang="en-US" dirty="0" err="1"/>
              <a:t>Laatija</a:t>
            </a:r>
            <a:r>
              <a:rPr lang="en-US" dirty="0"/>
              <a:t> </a:t>
            </a:r>
            <a:r>
              <a:rPr lang="en-US" dirty="0" err="1"/>
              <a:t>suositeltavaa</a:t>
            </a:r>
            <a:r>
              <a:rPr lang="en-US" dirty="0"/>
              <a:t> </a:t>
            </a:r>
            <a:r>
              <a:rPr lang="en-US" dirty="0" err="1"/>
              <a:t>pyytää</a:t>
            </a:r>
            <a:r>
              <a:rPr lang="en-US" dirty="0"/>
              <a:t> </a:t>
            </a:r>
            <a:r>
              <a:rPr lang="en-US" dirty="0" err="1"/>
              <a:t>asiantuntijaksi</a:t>
            </a:r>
            <a:r>
              <a:rPr lang="en-US" dirty="0"/>
              <a:t> </a:t>
            </a:r>
            <a:r>
              <a:rPr lang="en-US" dirty="0" err="1"/>
              <a:t>yhtiökokoukseen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 err="1"/>
              <a:t>Selvityksen</a:t>
            </a:r>
            <a:r>
              <a:rPr lang="en-US" dirty="0"/>
              <a:t> </a:t>
            </a:r>
            <a:r>
              <a:rPr lang="en-US" dirty="0" err="1"/>
              <a:t>perusteella</a:t>
            </a:r>
            <a:r>
              <a:rPr lang="en-US" dirty="0"/>
              <a:t> </a:t>
            </a:r>
            <a:r>
              <a:rPr lang="en-US" dirty="0" err="1"/>
              <a:t>tarjouksen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ilman</a:t>
            </a:r>
            <a:r>
              <a:rPr lang="en-US" dirty="0"/>
              <a:t> </a:t>
            </a:r>
            <a:r>
              <a:rPr lang="en-US" dirty="0" err="1"/>
              <a:t>paikalla</a:t>
            </a:r>
            <a:r>
              <a:rPr lang="en-US" dirty="0"/>
              <a:t> </a:t>
            </a:r>
            <a:r>
              <a:rPr lang="en-US" dirty="0" err="1"/>
              <a:t>käyntiä</a:t>
            </a:r>
            <a:r>
              <a:rPr lang="en-US" dirty="0"/>
              <a:t>.</a:t>
            </a:r>
          </a:p>
          <a:p>
            <a:pPr lvl="1">
              <a:defRPr/>
            </a:pPr>
            <a:r>
              <a:rPr lang="en-US" dirty="0" err="1"/>
              <a:t>Selvityksen</a:t>
            </a:r>
            <a:r>
              <a:rPr lang="en-US" dirty="0"/>
              <a:t> </a:t>
            </a:r>
            <a:r>
              <a:rPr lang="en-US" dirty="0" err="1"/>
              <a:t>laatijalta</a:t>
            </a:r>
            <a:r>
              <a:rPr lang="en-US" dirty="0"/>
              <a:t> </a:t>
            </a:r>
            <a:r>
              <a:rPr lang="en-US" sz="1900" dirty="0" err="1"/>
              <a:t>voidaan</a:t>
            </a:r>
            <a:r>
              <a:rPr lang="en-US" sz="1900" dirty="0"/>
              <a:t> </a:t>
            </a:r>
            <a:r>
              <a:rPr lang="en-US" sz="1900" dirty="0" err="1"/>
              <a:t>tilata</a:t>
            </a:r>
            <a:r>
              <a:rPr lang="en-US" sz="1900" dirty="0"/>
              <a:t> </a:t>
            </a:r>
            <a:r>
              <a:rPr lang="en-US" sz="1900" dirty="0" err="1"/>
              <a:t>myös</a:t>
            </a:r>
            <a:r>
              <a:rPr lang="en-US" sz="1900" dirty="0"/>
              <a:t> </a:t>
            </a:r>
            <a:r>
              <a:rPr lang="en-US" sz="1900" dirty="0" err="1"/>
              <a:t>apua</a:t>
            </a:r>
            <a:r>
              <a:rPr lang="en-US" sz="1900" dirty="0"/>
              <a:t> </a:t>
            </a:r>
            <a:r>
              <a:rPr lang="en-US" sz="1900" dirty="0" err="1"/>
              <a:t>tarjousten</a:t>
            </a:r>
            <a:r>
              <a:rPr lang="en-US" sz="1900" dirty="0"/>
              <a:t> </a:t>
            </a:r>
            <a:r>
              <a:rPr lang="en-US" sz="1900" dirty="0" err="1"/>
              <a:t>vertailuun</a:t>
            </a:r>
            <a:r>
              <a:rPr lang="en-US" sz="1900" dirty="0"/>
              <a:t> ja </a:t>
            </a:r>
            <a:r>
              <a:rPr lang="en-US" sz="1900" dirty="0" err="1"/>
              <a:t>projektin</a:t>
            </a:r>
            <a:r>
              <a:rPr lang="en-US" sz="1900" dirty="0"/>
              <a:t> </a:t>
            </a:r>
            <a:r>
              <a:rPr lang="en-US" sz="1900" dirty="0" err="1"/>
              <a:t>valvonta</a:t>
            </a:r>
            <a:r>
              <a:rPr lang="en-US" sz="1900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30E24-DA71-F739-02BC-59A6ACBE084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15B50-8D5C-D2D7-2FE7-B114FF1C7C3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11</a:t>
            </a:fld>
            <a:endParaRPr lang="en-FI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5F7433-AD4D-3E26-35F4-D51E9CCC3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50000"/>
              </a:lnSpc>
            </a:pPr>
            <a:r>
              <a:rPr lang="en-US" dirty="0" err="1"/>
              <a:t>Taloyhtiön</a:t>
            </a:r>
            <a:r>
              <a:rPr lang="en-US" dirty="0"/>
              <a:t> </a:t>
            </a:r>
            <a:r>
              <a:rPr lang="en-US" dirty="0" err="1"/>
              <a:t>aurinkosähköselvitys</a:t>
            </a:r>
            <a:endParaRPr lang="en-FI" sz="2800" dirty="0"/>
          </a:p>
        </p:txBody>
      </p:sp>
    </p:spTree>
    <p:extLst>
      <p:ext uri="{BB962C8B-B14F-4D97-AF65-F5344CB8AC3E}">
        <p14:creationId xmlns:p14="http://schemas.microsoft.com/office/powerpoint/2010/main" val="3528009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34A0F-ECD6-4B19-0DD7-C0E7F0CB2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1B1A4-2D73-E596-A469-BC72DE7DF0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565275"/>
            <a:ext cx="10235164" cy="4739759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457200" indent="-457200">
              <a:buAutoNum type="arabicParenR"/>
            </a:pPr>
            <a:r>
              <a:rPr lang="fi-FI" dirty="0"/>
              <a:t>Päätös energiayhteisön perustamisesta </a:t>
            </a:r>
          </a:p>
          <a:p>
            <a:pPr lvl="1"/>
            <a:r>
              <a:rPr lang="fi-FI" dirty="0"/>
              <a:t>Energiayhteisön perustamisesta voidaan päättää yhtiökokouksen yksinkertaisella enemmistöllä, samalla kertaa kun paneelihankinnasta päätetään tai myöhemmin.</a:t>
            </a:r>
          </a:p>
          <a:p>
            <a:pPr lvl="2"/>
            <a:r>
              <a:rPr lang="fi-FI" dirty="0"/>
              <a:t>Jos paneelit on hankittu aikaisemmin, päätöksen energiayhteisön perustamisesta voi tehdä myös hallitus.</a:t>
            </a:r>
          </a:p>
          <a:p>
            <a:pPr lvl="1"/>
            <a:r>
              <a:rPr lang="fi-FI" dirty="0"/>
              <a:t>Samalla päätetään ylijäämäsähkön jakotavasta, vastaako ylijäämäsähkön myynnistä taloyhtiö vai jokainen jäsen erikseen?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fi-FI" dirty="0"/>
              <a:t>Energiayhteisö rekisteröidään jakeluverkonhaltijalle</a:t>
            </a:r>
          </a:p>
          <a:p>
            <a:pPr lvl="1"/>
            <a:r>
              <a:rPr lang="fi-FI" dirty="0"/>
              <a:t>Taloyhtiö ilmoittaa jakeluverkonhaltijalle energiayhteisöön perustuvat sähkönkäyttöpaikat, jako-osuudet ja ylijäämäsähkön jakotavan.</a:t>
            </a:r>
          </a:p>
          <a:p>
            <a:pPr marL="457200" indent="-457200">
              <a:buFont typeface="Arial" panose="020B0604020202020204" pitchFamily="34" charset="0"/>
              <a:buAutoNum type="arabicParenR"/>
            </a:pPr>
            <a:r>
              <a:rPr lang="fi-FI" dirty="0"/>
              <a:t>Jakeluverkonhaltija rekisteröi energiayhteisön </a:t>
            </a:r>
            <a:r>
              <a:rPr lang="fi-FI" dirty="0" err="1"/>
              <a:t>Datahubiin</a:t>
            </a:r>
            <a:r>
              <a:rPr lang="fi-FI" dirty="0"/>
              <a:t> ja hyvityslaskenta alkaa.</a:t>
            </a:r>
          </a:p>
          <a:p>
            <a:pPr marL="0" indent="0">
              <a:buNone/>
            </a:pPr>
            <a:r>
              <a:rPr lang="fi-FI" dirty="0"/>
              <a:t>Perustamisen jälkeen taloyhtiön vastuulla on ilmoittaa yhteisöön kuuluvien sähkönkäyttöpaikkojen ja jakosuhteiden muutoksista.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Perustaminen on helppoa, hallinta ei käytännössä vaadi töitä.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FDED4-F4AC-ADF6-E1FA-991C6778EAA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70AA61A-4008-AA42-BF33-53BD6C59BB3E}" type="datetime1">
              <a:rPr lang="fi-FI" smtClean="0"/>
              <a:pPr/>
              <a:t>27.10.2026</a:t>
            </a:fld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B0BBA-B2A3-F25F-D857-E478300A972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FF9DCD0-3869-094B-9C9B-6235A2A96309}" type="slidenum">
              <a:rPr lang="en-FI" smtClean="0"/>
              <a:pPr/>
              <a:t>12</a:t>
            </a:fld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ED3B53-96A5-4F45-39F2-7465BBE8A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Energiayhteisön</a:t>
            </a:r>
            <a:r>
              <a:rPr lang="en-US" dirty="0"/>
              <a:t> </a:t>
            </a:r>
            <a:r>
              <a:rPr lang="en-US" dirty="0" err="1"/>
              <a:t>perustaminen</a:t>
            </a:r>
            <a:r>
              <a:rPr lang="en-US" dirty="0"/>
              <a:t> ja </a:t>
            </a:r>
            <a:r>
              <a:rPr lang="en-US" dirty="0" err="1"/>
              <a:t>hallinta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4084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63CB3D-4C1E-12B2-A2F1-AF2218523D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Motiva: Energiayhteisön perustaminen taloyhtiössä</a:t>
            </a:r>
          </a:p>
          <a:p>
            <a:pPr lvl="1"/>
            <a:r>
              <a:rPr lang="fi-FI" dirty="0">
                <a:hlinkClick r:id="rId2"/>
              </a:rPr>
              <a:t>https://www.motiva.fi/tietopankki/energiayhteiso-taloyhtiossa/</a:t>
            </a:r>
            <a:endParaRPr lang="fi-FI" dirty="0"/>
          </a:p>
          <a:p>
            <a:r>
              <a:rPr lang="fi-FI" dirty="0"/>
              <a:t>Motiva: Kokemuksia taloyhtiöiden energiayhteisöistä:</a:t>
            </a:r>
          </a:p>
          <a:p>
            <a:pPr lvl="1"/>
            <a:r>
              <a:rPr lang="fi-FI" dirty="0">
                <a:hlinkClick r:id="rId3"/>
              </a:rPr>
              <a:t>https://www.motiva.fi/tietopankki/kokemuksia-taloyhtion-energiayhteisoista/</a:t>
            </a:r>
            <a:endParaRPr lang="fi-FI" dirty="0"/>
          </a:p>
          <a:p>
            <a:r>
              <a:rPr lang="fi-FI" dirty="0"/>
              <a:t>HSY: Aurinkosähkön energiayhteisö taloyhtiössä</a:t>
            </a:r>
          </a:p>
          <a:p>
            <a:pPr lvl="1"/>
            <a:r>
              <a:rPr lang="fi-FI" dirty="0">
                <a:hlinkClick r:id="rId4"/>
              </a:rPr>
              <a:t>https://ilmastoinfo.hsy.fi/verkkokurssit/energiayhteiso/</a:t>
            </a:r>
            <a:endParaRPr lang="fi-FI" dirty="0"/>
          </a:p>
          <a:p>
            <a:pPr lvl="1"/>
            <a:endParaRPr lang="fi-F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CB3AF9-5F65-0534-F563-928FB39EFD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6A5C3B9-ABC7-A84C-9A69-FB23AF6075C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DB150-FB86-8460-1FDE-180650FBCD2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5BB9E-6BB8-A7C2-050C-DF82208F3A0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48E3148-D1BF-A14B-8CC8-9415753C14D7}" type="slidenum">
              <a:rPr lang="fi-FI" smtClean="0"/>
              <a:t>13</a:t>
            </a:fld>
            <a:endParaRPr lang="fi-FI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0FF89CE-184D-0AD5-29CE-935DAB88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Lue lisää:</a:t>
            </a:r>
          </a:p>
        </p:txBody>
      </p:sp>
    </p:spTree>
    <p:extLst>
      <p:ext uri="{BB962C8B-B14F-4D97-AF65-F5344CB8AC3E}">
        <p14:creationId xmlns:p14="http://schemas.microsoft.com/office/powerpoint/2010/main" val="2374483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71E2403C-E32B-496B-B8DF-491E7EF93A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noProof="0" dirty="0"/>
              <a:t>Veli-Matti Virtanen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A80B33A-3FED-7D3C-2007-EBAB7965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Kiitos!</a:t>
            </a:r>
          </a:p>
        </p:txBody>
      </p:sp>
    </p:spTree>
    <p:extLst>
      <p:ext uri="{BB962C8B-B14F-4D97-AF65-F5344CB8AC3E}">
        <p14:creationId xmlns:p14="http://schemas.microsoft.com/office/powerpoint/2010/main" val="472447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nergianeuvonta uudet värit">
      <a:dk1>
        <a:srgbClr val="000000"/>
      </a:dk1>
      <a:lt1>
        <a:srgbClr val="FFFFFF"/>
      </a:lt1>
      <a:dk2>
        <a:srgbClr val="203F34"/>
      </a:dk2>
      <a:lt2>
        <a:srgbClr val="000000"/>
      </a:lt2>
      <a:accent1>
        <a:srgbClr val="007266"/>
      </a:accent1>
      <a:accent2>
        <a:srgbClr val="F0C143"/>
      </a:accent2>
      <a:accent3>
        <a:srgbClr val="DEC78F"/>
      </a:accent3>
      <a:accent4>
        <a:srgbClr val="9A7C33"/>
      </a:accent4>
      <a:accent5>
        <a:srgbClr val="00554C"/>
      </a:accent5>
      <a:accent6>
        <a:srgbClr val="003932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tivan kalvopohja 2025 - saavutettava v2" id="{92651445-3DD0-EF43-ABD5-E87F997FAF1F}" vid="{1D8C8288-486D-7E4D-87DB-5EFEC53FF1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9237af-de6d-45a7-868b-29ea3473612c">
      <Terms xmlns="http://schemas.microsoft.com/office/infopath/2007/PartnerControls"/>
    </lcf76f155ced4ddcb4097134ff3c332f>
    <TaxCatchAll xmlns="8ea6b535-a09d-4ca4-95ed-95a421da84f4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1DC70348DF334682C1A8BC1E5F3642" ma:contentTypeVersion="19" ma:contentTypeDescription="Create a new document." ma:contentTypeScope="" ma:versionID="f11a5f823fc7989cd039bc80d9a7447f">
  <xsd:schema xmlns:xsd="http://www.w3.org/2001/XMLSchema" xmlns:xs="http://www.w3.org/2001/XMLSchema" xmlns:p="http://schemas.microsoft.com/office/2006/metadata/properties" xmlns:ns2="a19237af-de6d-45a7-868b-29ea3473612c" xmlns:ns3="8ea6b535-a09d-4ca4-95ed-95a421da84f4" targetNamespace="http://schemas.microsoft.com/office/2006/metadata/properties" ma:root="true" ma:fieldsID="f687aa3f4f2ea5bdb4d8becab9002c75" ns2:_="" ns3:_="">
    <xsd:import namespace="a19237af-de6d-45a7-868b-29ea3473612c"/>
    <xsd:import namespace="8ea6b535-a09d-4ca4-95ed-95a421da84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9237af-de6d-45a7-868b-29ea347361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2f417d-3ba6-4fda-8fd6-81fbccefea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a6b535-a09d-4ca4-95ed-95a421da84f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389b71-9cfa-49b1-af92-2eec1e7df0a1}" ma:internalName="TaxCatchAll" ma:showField="CatchAllData" ma:web="8ea6b535-a09d-4ca4-95ed-95a421da84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31FC0D-B282-40BD-B807-6B6A098C59C5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19237af-de6d-45a7-868b-29ea3473612c"/>
    <ds:schemaRef ds:uri="8ea6b535-a09d-4ca4-95ed-95a421da84f4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B56B20C-DAFE-4125-AA8C-EB21B9F971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305606-F371-4D13-9A1D-0185877666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9237af-de6d-45a7-868b-29ea3473612c"/>
    <ds:schemaRef ds:uri="8ea6b535-a09d-4ca4-95ed-95a421da84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2e4178-ebce-4548-bca9-ba597c2bb990}" enabled="1" method="Privileged" siteId="{95b14aa0-1026-4292-a4dd-7c9396e0729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16231</TotalTime>
  <Words>769</Words>
  <Application>Microsoft Office PowerPoint</Application>
  <PresentationFormat>Laajakuva</PresentationFormat>
  <Paragraphs>133</Paragraphs>
  <Slides>14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19" baseType="lpstr">
      <vt:lpstr>Aptos</vt:lpstr>
      <vt:lpstr>Arial</vt:lpstr>
      <vt:lpstr>Lucida Sans</vt:lpstr>
      <vt:lpstr>Wingdings</vt:lpstr>
      <vt:lpstr>Office-teema</vt:lpstr>
      <vt:lpstr>Taloyhtiön energiayhteisö</vt:lpstr>
      <vt:lpstr>Energiayhteisö pähkinänkuoressa</vt:lpstr>
      <vt:lpstr>Energiayhteisö pähkinänkuoressa</vt:lpstr>
      <vt:lpstr>Mitä hyötyjä energiayhteisöstä on?</vt:lpstr>
      <vt:lpstr>Energiayhteisöistä</vt:lpstr>
      <vt:lpstr>Kokemuksia energiayhteisöistä</vt:lpstr>
      <vt:lpstr>Esimerkkitaloyhtiö 1</vt:lpstr>
      <vt:lpstr>Esimerkkitaloyhtiö 2</vt:lpstr>
      <vt:lpstr>Esimerkkitaloyhtiö 3 (julkaisematon)</vt:lpstr>
      <vt:lpstr>Mistä lähteä liikkeelle?</vt:lpstr>
      <vt:lpstr>Taloyhtiön aurinkosähköselvitys</vt:lpstr>
      <vt:lpstr>Energiayhteisön perustaminen ja hallinta</vt:lpstr>
      <vt:lpstr>Lue lisää: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Nina Alsi</dc:creator>
  <cp:lastModifiedBy>Marttila-Tornio Heikka</cp:lastModifiedBy>
  <cp:revision>55</cp:revision>
  <dcterms:created xsi:type="dcterms:W3CDTF">2025-12-12T05:25:16Z</dcterms:created>
  <dcterms:modified xsi:type="dcterms:W3CDTF">2026-10-27T09:49:09Z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0x010100F41DC70348DF334682C1A8BC1E5F3642</vt:lpwstr>
  </property>
  <property fmtid="{D5CDD505-2E9C-101B-9397-08002B2CF9AE}" pid="3" name="MediaServiceImageTags">
    <vt:lpwstr/>
  </property>
</Properties>
</file>