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sldIdLst>
    <p:sldId id="272" r:id="rId6"/>
    <p:sldId id="274" r:id="rId7"/>
  </p:sldIdLst>
  <p:sldSz cx="12192000" cy="6858000"/>
  <p:notesSz cx="6858000" cy="9144000"/>
  <p:embeddedFontLst>
    <p:embeddedFont>
      <p:font typeface="Montserrat" panose="00000800000000000000" pitchFamily="2" charset="0"/>
      <p:regular r:id="rId8"/>
      <p:bold r:id="rId9"/>
      <p:italic r:id="rId10"/>
      <p:boldItalic r:id="rId11"/>
    </p:embeddedFont>
    <p:embeddedFont>
      <p:font typeface="Montserrat SemiBold" panose="00000700000000000000" pitchFamily="2" charset="0"/>
      <p:regular r:id="rId12"/>
      <p:bold r:id="rId13"/>
      <p:italic r:id="rId14"/>
      <p:boldItalic r:id="rId1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EB41E-F999-C1FE-B66C-80600878C22C}" name="annamaria.tielinen" initials="an" userId="S::annamaria.tielinen_hel.fi#ext#@hsydir.onmicrosoft.com::463634b9-efeb-4598-9ef9-a680a214d56b" providerId="AD"/>
  <p188:author id="{E4E00FA8-E644-9932-B146-476F2006D6E3}" name="Vuorisalo Tilda" initials="VT" userId="S::tilda.vuorisalo_hel.fi#ext#@hsydir.onmicrosoft.com::b21532b4-a258-4454-9eac-24e580e751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4D"/>
    <a:srgbClr val="EDC7D7"/>
    <a:srgbClr val="9BBBBA"/>
    <a:srgbClr val="4E835E"/>
    <a:srgbClr val="E98000"/>
    <a:srgbClr val="E5ECED"/>
    <a:srgbClr val="71A08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>
        <p:scale>
          <a:sx n="75" d="100"/>
          <a:sy n="75" d="100"/>
        </p:scale>
        <p:origin x="380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 Mall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3C3B-62AC-2443-96F5-904534427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3493" y="307945"/>
            <a:ext cx="5585013" cy="342576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rgbClr val="00454D"/>
                </a:solidFill>
                <a:latin typeface="Montserrat SemiBold" pitchFamily="2" charset="77"/>
              </a:defRPr>
            </a:lvl1pPr>
          </a:lstStyle>
          <a:p>
            <a:r>
              <a:rPr lang="fi-FI" sz="2400" b="1" i="0" dirty="0">
                <a:solidFill>
                  <a:srgbClr val="00454D"/>
                </a:solidFill>
                <a:latin typeface="Montserrat SemiBold" pitchFamily="2" charset="77"/>
              </a:rPr>
              <a:t>Taloyhtiön Viestinnän Vuosikello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116DF-C9C8-254C-ADFC-3D136EB49642}"/>
              </a:ext>
            </a:extLst>
          </p:cNvPr>
          <p:cNvSpPr txBox="1"/>
          <p:nvPr userDrawn="1"/>
        </p:nvSpPr>
        <p:spPr>
          <a:xfrm>
            <a:off x="5618479" y="650521"/>
            <a:ext cx="95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00454D"/>
                </a:solidFill>
                <a:latin typeface="Montserrat" pitchFamily="2" charset="77"/>
              </a:rPr>
              <a:t>(malli)</a:t>
            </a:r>
          </a:p>
        </p:txBody>
      </p:sp>
      <p:sp>
        <p:nvSpPr>
          <p:cNvPr id="4" name="Tekstiruutu 14">
            <a:extLst>
              <a:ext uri="{FF2B5EF4-FFF2-40B4-BE49-F238E27FC236}">
                <a16:creationId xmlns:a16="http://schemas.microsoft.com/office/drawing/2014/main" id="{BE28D540-04FD-4C46-B302-E32C580F3F83}"/>
              </a:ext>
            </a:extLst>
          </p:cNvPr>
          <p:cNvSpPr txBox="1"/>
          <p:nvPr userDrawn="1"/>
        </p:nvSpPr>
        <p:spPr>
          <a:xfrm>
            <a:off x="6145064" y="2722880"/>
            <a:ext cx="1438508" cy="5102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Korvausilmaventtiilit talviasentoon, ohjeet tuuletukseen</a:t>
            </a:r>
          </a:p>
        </p:txBody>
      </p:sp>
      <p:sp>
        <p:nvSpPr>
          <p:cNvPr id="5" name="Tekstiruutu 15">
            <a:extLst>
              <a:ext uri="{FF2B5EF4-FFF2-40B4-BE49-F238E27FC236}">
                <a16:creationId xmlns:a16="http://schemas.microsoft.com/office/drawing/2014/main" id="{86669A10-2300-E14A-9929-112133773F33}"/>
              </a:ext>
            </a:extLst>
          </p:cNvPr>
          <p:cNvSpPr txBox="1"/>
          <p:nvPr userDrawn="1"/>
        </p:nvSpPr>
        <p:spPr>
          <a:xfrm>
            <a:off x="6140852" y="3750568"/>
            <a:ext cx="1692345" cy="12221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Katsaus edellisvuoteen, energiankulutus ja poikkeamat kulutuksessa, kevättalkoot, pihavalojen ajastus, lämmityskausi päättyy, korvausilma-venttiilit </a:t>
            </a:r>
            <a:br>
              <a:rPr lang="fi-FI" sz="900" dirty="0">
                <a:solidFill>
                  <a:srgbClr val="00454D"/>
                </a:solidFill>
                <a:latin typeface="Montserrat" pitchFamily="2" charset="77"/>
              </a:rPr>
            </a:b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kesäasentoon</a:t>
            </a:r>
          </a:p>
        </p:txBody>
      </p:sp>
      <p:sp>
        <p:nvSpPr>
          <p:cNvPr id="6" name="Tekstiruutu 18">
            <a:extLst>
              <a:ext uri="{FF2B5EF4-FFF2-40B4-BE49-F238E27FC236}">
                <a16:creationId xmlns:a16="http://schemas.microsoft.com/office/drawing/2014/main" id="{F154E223-0DE7-0844-B1B1-15E47F71C85A}"/>
              </a:ext>
            </a:extLst>
          </p:cNvPr>
          <p:cNvSpPr txBox="1"/>
          <p:nvPr userDrawn="1"/>
        </p:nvSpPr>
        <p:spPr>
          <a:xfrm>
            <a:off x="4826000" y="2468880"/>
            <a:ext cx="1220937" cy="7642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Huonetilojen </a:t>
            </a:r>
            <a:br>
              <a:rPr lang="fi-FI" sz="900" dirty="0">
                <a:solidFill>
                  <a:srgbClr val="00454D"/>
                </a:solidFill>
                <a:latin typeface="Montserrat" pitchFamily="2" charset="77"/>
              </a:rPr>
            </a:b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oikeat lämpötilat ja termostaatin säätö, ikkunoiden ja ovien tiiviys</a:t>
            </a:r>
          </a:p>
        </p:txBody>
      </p:sp>
      <p:sp>
        <p:nvSpPr>
          <p:cNvPr id="7" name="Tekstiruutu 22">
            <a:extLst>
              <a:ext uri="{FF2B5EF4-FFF2-40B4-BE49-F238E27FC236}">
                <a16:creationId xmlns:a16="http://schemas.microsoft.com/office/drawing/2014/main" id="{37802CAD-6E51-3841-83F3-357279E05A04}"/>
              </a:ext>
            </a:extLst>
          </p:cNvPr>
          <p:cNvSpPr txBox="1"/>
          <p:nvPr userDrawn="1"/>
        </p:nvSpPr>
        <p:spPr>
          <a:xfrm>
            <a:off x="4550631" y="3750569"/>
            <a:ext cx="1500518" cy="1222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Pihakasvien kastelu sadevedellä, muistutus patteritermostaattien kääntämisestä etteivät jumitu, huoneistojen viilentäminen </a:t>
            </a:r>
            <a:br>
              <a:rPr lang="fi-FI" sz="900" dirty="0">
                <a:solidFill>
                  <a:srgbClr val="00454D"/>
                </a:solidFill>
                <a:latin typeface="Montserrat" pitchFamily="2" charset="77"/>
              </a:rPr>
            </a:b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helteillä</a:t>
            </a:r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54F52315-1CA7-844B-AFBA-627E56A47E3E}"/>
              </a:ext>
            </a:extLst>
          </p:cNvPr>
          <p:cNvSpPr txBox="1"/>
          <p:nvPr userDrawn="1"/>
        </p:nvSpPr>
        <p:spPr>
          <a:xfrm>
            <a:off x="8102255" y="1404167"/>
            <a:ext cx="2368617" cy="8085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1" i="0" dirty="0">
                <a:solidFill>
                  <a:srgbClr val="9BBBBA"/>
                </a:solidFill>
                <a:latin typeface="Montserrat SemiBold" pitchFamily="2" charset="77"/>
              </a:rPr>
              <a:t>HALLITUS KOKOONTUU </a:t>
            </a:r>
          </a:p>
          <a:p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KPTS, budjetin luonnostelu, </a:t>
            </a:r>
            <a:br>
              <a:rPr lang="fi-FI" sz="900" dirty="0">
                <a:solidFill>
                  <a:srgbClr val="00454D"/>
                </a:solidFill>
                <a:latin typeface="Montserrat" pitchFamily="2" charset="77"/>
              </a:rPr>
            </a:b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vuoden viestintäsuunnitelman hahmottelu </a:t>
            </a:r>
          </a:p>
        </p:txBody>
      </p:sp>
      <p:sp>
        <p:nvSpPr>
          <p:cNvPr id="9" name="Tekstiruutu 3">
            <a:extLst>
              <a:ext uri="{FF2B5EF4-FFF2-40B4-BE49-F238E27FC236}">
                <a16:creationId xmlns:a16="http://schemas.microsoft.com/office/drawing/2014/main" id="{352B5A25-C6CE-014E-ACB9-8F3BEC662A45}"/>
              </a:ext>
            </a:extLst>
          </p:cNvPr>
          <p:cNvSpPr txBox="1"/>
          <p:nvPr userDrawn="1"/>
        </p:nvSpPr>
        <p:spPr>
          <a:xfrm>
            <a:off x="8909860" y="3750568"/>
            <a:ext cx="2012140" cy="6618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1" i="0" dirty="0">
                <a:solidFill>
                  <a:srgbClr val="EDC7D7"/>
                </a:solidFill>
                <a:latin typeface="Montserrat SemiBold" pitchFamily="2" charset="77"/>
              </a:rPr>
              <a:t>HALLITUKSEN KOKOUS</a:t>
            </a: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 </a:t>
            </a:r>
          </a:p>
          <a:p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Tilinpäätös ja yhtiökokouksen </a:t>
            </a:r>
            <a:br>
              <a:rPr lang="fi-FI" sz="900" dirty="0">
                <a:solidFill>
                  <a:srgbClr val="00454D"/>
                </a:solidFill>
                <a:latin typeface="Montserrat" pitchFamily="2" charset="77"/>
              </a:rPr>
            </a:b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valmistelu</a:t>
            </a:r>
          </a:p>
        </p:txBody>
      </p:sp>
      <p:sp>
        <p:nvSpPr>
          <p:cNvPr id="10" name="Tekstiruutu 4">
            <a:extLst>
              <a:ext uri="{FF2B5EF4-FFF2-40B4-BE49-F238E27FC236}">
                <a16:creationId xmlns:a16="http://schemas.microsoft.com/office/drawing/2014/main" id="{4A9A0043-D5F0-0041-AAD7-2879B0398A5A}"/>
              </a:ext>
            </a:extLst>
          </p:cNvPr>
          <p:cNvSpPr txBox="1"/>
          <p:nvPr userDrawn="1"/>
        </p:nvSpPr>
        <p:spPr>
          <a:xfrm>
            <a:off x="8424198" y="4587825"/>
            <a:ext cx="1617010" cy="4286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1" i="0" dirty="0">
                <a:solidFill>
                  <a:srgbClr val="EDC7D7"/>
                </a:solidFill>
                <a:latin typeface="Montserrat SemiBold" pitchFamily="2" charset="77"/>
              </a:rPr>
              <a:t>YHTIÖKOKOUS </a:t>
            </a:r>
          </a:p>
          <a:p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Päätösten teko</a:t>
            </a:r>
          </a:p>
        </p:txBody>
      </p:sp>
      <p:sp>
        <p:nvSpPr>
          <p:cNvPr id="11" name="Tekstiruutu 5">
            <a:extLst>
              <a:ext uri="{FF2B5EF4-FFF2-40B4-BE49-F238E27FC236}">
                <a16:creationId xmlns:a16="http://schemas.microsoft.com/office/drawing/2014/main" id="{A2190383-115E-1C4D-A457-4E6EDF00752A}"/>
              </a:ext>
            </a:extLst>
          </p:cNvPr>
          <p:cNvSpPr txBox="1"/>
          <p:nvPr userDrawn="1"/>
        </p:nvSpPr>
        <p:spPr>
          <a:xfrm>
            <a:off x="7833197" y="5217491"/>
            <a:ext cx="2153326" cy="3137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Yhtiökokoustiedote ja </a:t>
            </a:r>
            <a:br>
              <a:rPr lang="fi-FI" sz="900" dirty="0">
                <a:solidFill>
                  <a:srgbClr val="00454D"/>
                </a:solidFill>
                <a:latin typeface="Montserrat" pitchFamily="2" charset="77"/>
              </a:rPr>
            </a:b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muut  ajankohtaiset asiat</a:t>
            </a:r>
          </a:p>
        </p:txBody>
      </p:sp>
      <p:sp>
        <p:nvSpPr>
          <p:cNvPr id="12" name="Tekstiruutu 6">
            <a:extLst>
              <a:ext uri="{FF2B5EF4-FFF2-40B4-BE49-F238E27FC236}">
                <a16:creationId xmlns:a16="http://schemas.microsoft.com/office/drawing/2014/main" id="{67100DAB-B5AD-DB46-AB1D-2F712EF88A6E}"/>
              </a:ext>
            </a:extLst>
          </p:cNvPr>
          <p:cNvSpPr txBox="1"/>
          <p:nvPr userDrawn="1"/>
        </p:nvSpPr>
        <p:spPr>
          <a:xfrm>
            <a:off x="6706844" y="5830844"/>
            <a:ext cx="3434708" cy="6629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1" i="0" dirty="0">
                <a:solidFill>
                  <a:srgbClr val="EDC7D7"/>
                </a:solidFill>
                <a:latin typeface="Montserrat SemiBold" pitchFamily="2" charset="77"/>
              </a:rPr>
              <a:t>HALLITUKSEN KOKOUS </a:t>
            </a:r>
          </a:p>
          <a:p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Järjestäytyminen ja perehdytys tarvittaessa, työjärjestyksen laatiminen, loppuvuoden hankkeiden käynnistys =&gt; tiedote ja tarvittaessa asukaskokous</a:t>
            </a:r>
          </a:p>
        </p:txBody>
      </p:sp>
      <p:sp>
        <p:nvSpPr>
          <p:cNvPr id="13" name="Tekstiruutu 8">
            <a:extLst>
              <a:ext uri="{FF2B5EF4-FFF2-40B4-BE49-F238E27FC236}">
                <a16:creationId xmlns:a16="http://schemas.microsoft.com/office/drawing/2014/main" id="{51937D0F-E1B9-0545-8519-1A5D1716E2E5}"/>
              </a:ext>
            </a:extLst>
          </p:cNvPr>
          <p:cNvSpPr txBox="1"/>
          <p:nvPr userDrawn="1"/>
        </p:nvSpPr>
        <p:spPr>
          <a:xfrm>
            <a:off x="2382676" y="5058395"/>
            <a:ext cx="1841634" cy="6629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900" b="1" i="0" dirty="0">
                <a:solidFill>
                  <a:srgbClr val="4E835E"/>
                </a:solidFill>
                <a:latin typeface="Montserrat SemiBold" pitchFamily="2" charset="77"/>
              </a:rPr>
              <a:t>HALLITUS KOKOONTUU </a:t>
            </a:r>
          </a:p>
          <a:p>
            <a:pPr algn="r"/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Tilannekatsaus hankkeisiin, seuraavan vuoden hankkeiden suunnittelu</a:t>
            </a:r>
          </a:p>
        </p:txBody>
      </p:sp>
      <p:sp>
        <p:nvSpPr>
          <p:cNvPr id="14" name="Tekstiruutu 9">
            <a:extLst>
              <a:ext uri="{FF2B5EF4-FFF2-40B4-BE49-F238E27FC236}">
                <a16:creationId xmlns:a16="http://schemas.microsoft.com/office/drawing/2014/main" id="{12A315FC-F325-834E-813E-A4C946B80EF2}"/>
              </a:ext>
            </a:extLst>
          </p:cNvPr>
          <p:cNvSpPr txBox="1"/>
          <p:nvPr userDrawn="1"/>
        </p:nvSpPr>
        <p:spPr>
          <a:xfrm>
            <a:off x="2180592" y="2329987"/>
            <a:ext cx="1617009" cy="6618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900" b="1" i="0" dirty="0">
                <a:solidFill>
                  <a:srgbClr val="E98000"/>
                </a:solidFill>
                <a:latin typeface="Montserrat SemiBold" pitchFamily="2" charset="77"/>
              </a:rPr>
              <a:t>TALVEEN VARAUTUMINEN</a:t>
            </a: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 Kiinteistökierros ja pihakierros</a:t>
            </a:r>
          </a:p>
        </p:txBody>
      </p:sp>
      <p:sp>
        <p:nvSpPr>
          <p:cNvPr id="15" name="Tekstiruutu 10">
            <a:extLst>
              <a:ext uri="{FF2B5EF4-FFF2-40B4-BE49-F238E27FC236}">
                <a16:creationId xmlns:a16="http://schemas.microsoft.com/office/drawing/2014/main" id="{B13ABBCA-879D-0A44-81F6-FCFAE4D38148}"/>
              </a:ext>
            </a:extLst>
          </p:cNvPr>
          <p:cNvSpPr txBox="1"/>
          <p:nvPr userDrawn="1"/>
        </p:nvSpPr>
        <p:spPr>
          <a:xfrm>
            <a:off x="2530663" y="1414043"/>
            <a:ext cx="1742208" cy="39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900" b="1" i="0" dirty="0">
                <a:solidFill>
                  <a:srgbClr val="E98000"/>
                </a:solidFill>
                <a:latin typeface="Montserrat SemiBold" pitchFamily="2" charset="77"/>
              </a:rPr>
              <a:t>HALLITUKSEN KOKOUS </a:t>
            </a:r>
            <a:r>
              <a:rPr lang="fi-FI" sz="900" dirty="0">
                <a:solidFill>
                  <a:srgbClr val="00454D"/>
                </a:solidFill>
                <a:latin typeface="Montserrat" pitchFamily="2" charset="77"/>
              </a:rPr>
              <a:t>Kirjanpidon läpikäynti</a:t>
            </a:r>
          </a:p>
        </p:txBody>
      </p:sp>
    </p:spTree>
    <p:extLst>
      <p:ext uri="{BB962C8B-B14F-4D97-AF65-F5344CB8AC3E}">
        <p14:creationId xmlns:p14="http://schemas.microsoft.com/office/powerpoint/2010/main" val="184285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okattava Strateg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3C3B-62AC-2443-96F5-904534427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187" y="307945"/>
            <a:ext cx="11779625" cy="342576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rgbClr val="00454D"/>
                </a:solidFill>
                <a:latin typeface="Montserrat SemiBold" pitchFamily="2" charset="77"/>
              </a:defRPr>
            </a:lvl1pPr>
          </a:lstStyle>
          <a:p>
            <a:r>
              <a:rPr lang="fi-FI" sz="2400" b="1" i="0" dirty="0">
                <a:solidFill>
                  <a:srgbClr val="00454D"/>
                </a:solidFill>
                <a:latin typeface="Montserrat SemiBold" pitchFamily="2" charset="77"/>
              </a:rPr>
              <a:t>As. Oy XX:n Viestinnän Vuosikello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D6877-C234-3646-8B91-AD964065C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9201" y="1889125"/>
            <a:ext cx="1574800" cy="1371600"/>
          </a:xfrm>
        </p:spPr>
        <p:txBody>
          <a:bodyPr anchor="b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F8D8B8-0614-D34A-BD10-CCF505639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8481" y="1889125"/>
            <a:ext cx="1574800" cy="1371600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47F389-0CFE-C442-A02A-38687B876A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201" y="3789045"/>
            <a:ext cx="1574800" cy="13716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B04CF3-A675-D548-80DB-10D88D78E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8481" y="3789045"/>
            <a:ext cx="1574800" cy="1371600"/>
          </a:xfrm>
        </p:spPr>
        <p:txBody>
          <a:bodyPr anchor="t">
            <a:noAutofit/>
          </a:bodyPr>
          <a:lstStyle>
            <a:lvl1pPr marL="0" indent="0" algn="r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DD5AD2-A8A4-F241-AF20-B42A4E436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11441" y="110472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CE98E6-858E-E842-B700-24E0E3010B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921" y="191244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7B2EB9-7EF3-4A4D-AA9A-3D098B8E78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6481" y="272016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2CA767E-A633-2547-ADBC-21F15E59FC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6481" y="393936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8A0BEAD-EFCD-0841-912B-C00A779C3C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9921" y="474708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87C30A-4FEA-A344-9CAE-7AA0AE788D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1441" y="555480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9E78EC7-A70A-F74A-AEC5-3D9AA16D8F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87041" y="110472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2FCF3B-9F5C-3E45-B72C-33A3E7AC02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99641" y="191244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291B61D-A536-934A-9490-824C0894DA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99261" y="272016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1A87186-7E95-704A-B0F9-159ED82E5A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99261" y="393936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F8B604E-281C-2A45-81A6-E71FB6AC09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99641" y="474708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CFB19DB-0C1E-2C40-88DB-F32410B52C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87041" y="5554809"/>
            <a:ext cx="1574800" cy="417195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00454D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6490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7F4BA411-5BAF-48B6-A9B4-C98330EF18C6}" type="datetimeFigureOut">
              <a:rPr lang="fi-FI" smtClean="0"/>
              <a:pPr/>
              <a:t>23.8.2022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484DD57-DDC6-4D35-90B6-EE97FF177B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9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3A10-EDCF-AD4F-8B9A-5A1A89EE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11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ACB5-E6FC-3645-9C05-0973E1C7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0F4FB-EDCA-B44E-B2D9-80DE20393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884B6-601A-2044-A2F7-5F35DEEDE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74108-6CFB-624A-B6E7-A9C141A76C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9A1EF-8970-4244-9E66-1D4C394D4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CF1529-DB28-C941-95D6-AE2AC7BC4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468851-1B1E-6F4F-8772-226A225BE9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F0BA2C-6F47-4B49-9A15-13EDB45F3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F27FC5-CDBA-EB4E-8E5A-705EDD00E3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CCD44F-E0D3-7440-9E1E-F1CB676B0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1D615-AA20-DC4C-A404-609D870BC0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04C90B-AE1C-044D-AC37-298A066AC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2E716D-5285-3B42-BA90-6381AEEE31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520917-3601-944D-8682-9A65D5C51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D965EF-BFB3-584C-AABD-2C7B7148CD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3559156-993E-EC41-9D0A-34726B4778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E9D477-3E15-1C4F-9358-7ADD63A659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18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rgbClr val="1C1C1C"/>
      </a:dk1>
      <a:lt1>
        <a:sysClr val="window" lastClr="FFFFFF"/>
      </a:lt1>
      <a:dk2>
        <a:srgbClr val="323232"/>
      </a:dk2>
      <a:lt2>
        <a:srgbClr val="FFFFFF"/>
      </a:lt2>
      <a:accent1>
        <a:srgbClr val="008782"/>
      </a:accent1>
      <a:accent2>
        <a:srgbClr val="00AAA3"/>
      </a:accent2>
      <a:accent3>
        <a:srgbClr val="64C3CD"/>
      </a:accent3>
      <a:accent4>
        <a:srgbClr val="007A33"/>
      </a:accent4>
      <a:accent5>
        <a:srgbClr val="D8318A"/>
      </a:accent5>
      <a:accent6>
        <a:srgbClr val="006AA7"/>
      </a:accent6>
      <a:hlink>
        <a:srgbClr val="006AA7"/>
      </a:hlink>
      <a:folHlink>
        <a:srgbClr val="323232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-Viestinnan-Vuosikello" id="{FFECB213-4255-F34B-8CE9-9F1332B8E775}" vid="{23611D85-641D-D04C-BCE3-FB079BE9B7A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haredContentType xmlns="Microsoft.SharePoint.Taxonomy.ContentTypeSync" SourceId="bf2f417d-3ba6-4fda-8fd6-81fbccefeaba" ContentTypeId="0x010100AF08220E379563439D5D964D062741A0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yhjä asiakirja" ma:contentTypeID="0x010100AF08220E379563439D5D964D062741A00200338F9034972C3A4E9ED768FA6DAA2E74" ma:contentTypeVersion="12" ma:contentTypeDescription="" ma:contentTypeScope="" ma:versionID="5c277a422cf750ec650ffb81825faf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91D66B-9996-4976-8588-5D6731B149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A7FFBE-590D-432E-A823-1F9DEDFBD93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8380C02-7F2D-4316-96FB-C3C9887A1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D3781D3-4BEB-4C97-9296-FA71A4FED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Malli-Viestinnan-Vuosikello</Template>
  <TotalTime>0</TotalTime>
  <Words>0</Words>
  <Application>Microsoft Office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Montserrat SemiBold</vt:lpstr>
      <vt:lpstr>Montserrat</vt:lpstr>
      <vt:lpstr>Arial</vt:lpstr>
      <vt:lpstr>Office-teema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Helle Kirsi-Leena</dc:creator>
  <cp:lastModifiedBy>Helle Kirsi-Leena</cp:lastModifiedBy>
  <cp:revision>1</cp:revision>
  <dcterms:created xsi:type="dcterms:W3CDTF">2022-08-23T12:08:12Z</dcterms:created>
  <dcterms:modified xsi:type="dcterms:W3CDTF">2022-08-23T12:09:09Z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0x010100AF08220E379563439D5D964D062741A00200338F9034972C3A4E9ED768FA6DAA2E74</vt:lpwstr>
  </property>
</Properties>
</file>