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sldIdLst>
    <p:sldId id="268" r:id="rId6"/>
    <p:sldId id="269" r:id="rId7"/>
    <p:sldId id="271" r:id="rId8"/>
  </p:sldIdLst>
  <p:sldSz cx="12192000" cy="6858000"/>
  <p:notesSz cx="6858000" cy="9144000"/>
  <p:embeddedFontLst>
    <p:embeddedFont>
      <p:font typeface="Montserrat" pitchFamily="2" charset="77"/>
      <p:regular r:id="rId9"/>
      <p:bold r:id="rId10"/>
      <p:italic r:id="rId11"/>
      <p:boldItalic r:id="rId12"/>
    </p:embeddedFont>
    <p:embeddedFont>
      <p:font typeface="Montserrat Medium" pitchFamily="2" charset="77"/>
      <p:regular r:id="rId13"/>
      <p:italic r:id="rId14"/>
    </p:embeddedFont>
    <p:embeddedFont>
      <p:font typeface="Montserrat SemiBold" pitchFamily="2" charset="77"/>
      <p:regular r:id="rId15"/>
      <p:bold r:id="rId16"/>
      <p:italic r:id="rId17"/>
      <p:boldItalic r:id="rId18"/>
    </p:embeddedFont>
    <p:embeddedFont>
      <p:font typeface="Segoe UI" panose="020B0502040204020203" pitchFamily="34" charset="0"/>
      <p:regular r:id="rId19"/>
      <p:bold r:id="rId20"/>
      <p:italic r:id="rId21"/>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2EB41E-F999-C1FE-B66C-80600878C22C}" name="annamaria.tielinen" initials="an" userId="S::annamaria.tielinen_hel.fi#ext#@hsydir.onmicrosoft.com::463634b9-efeb-4598-9ef9-a680a214d56b" providerId="AD"/>
  <p188:author id="{E4E00FA8-E644-9932-B146-476F2006D6E3}" name="Vuorisalo Tilda" initials="VT" userId="S::tilda.vuorisalo_hel.fi#ext#@hsydir.onmicrosoft.com::b21532b4-a258-4454-9eac-24e580e751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54D"/>
    <a:srgbClr val="E5ECED"/>
    <a:srgbClr val="4E835E"/>
    <a:srgbClr val="71A082"/>
    <a:srgbClr val="E98000"/>
    <a:srgbClr val="9BBBB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28" d="100"/>
          <a:sy n="128" d="100"/>
        </p:scale>
        <p:origin x="392"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56FC58F-AB41-7146-8901-1E7855AAB46F}"/>
              </a:ext>
            </a:extLst>
          </p:cNvPr>
          <p:cNvSpPr txBox="1"/>
          <p:nvPr userDrawn="1"/>
        </p:nvSpPr>
        <p:spPr>
          <a:xfrm>
            <a:off x="860613" y="731520"/>
            <a:ext cx="7358229" cy="2123658"/>
          </a:xfrm>
          <a:prstGeom prst="rect">
            <a:avLst/>
          </a:prstGeom>
          <a:noFill/>
        </p:spPr>
        <p:txBody>
          <a:bodyPr wrap="square" rtlCol="0">
            <a:spAutoFit/>
          </a:bodyPr>
          <a:lstStyle/>
          <a:p>
            <a:r>
              <a:rPr lang="fi-FI" sz="4400" b="1" i="0" dirty="0">
                <a:solidFill>
                  <a:schemeClr val="bg1"/>
                </a:solidFill>
                <a:latin typeface="Montserrat" pitchFamily="2" charset="77"/>
                <a:cs typeface="Segoe UI"/>
              </a:rPr>
              <a:t>Malli taloyhtiön strategiasta </a:t>
            </a:r>
            <a:r>
              <a:rPr lang="fi-FI" sz="4400" b="1" i="0" dirty="0">
                <a:solidFill>
                  <a:srgbClr val="00454D"/>
                </a:solidFill>
                <a:latin typeface="Montserrat" pitchFamily="2" charset="77"/>
                <a:cs typeface="Segoe UI"/>
              </a:rPr>
              <a:t>eli toimintasuunnitelmasta</a:t>
            </a:r>
            <a:endParaRPr lang="fi-FI" sz="4400" b="1" i="0" dirty="0">
              <a:solidFill>
                <a:srgbClr val="00454D"/>
              </a:solidFill>
              <a:latin typeface="Montserrat" pitchFamily="2" charset="77"/>
            </a:endParaRPr>
          </a:p>
        </p:txBody>
      </p:sp>
      <p:sp>
        <p:nvSpPr>
          <p:cNvPr id="7" name="TextBox 6">
            <a:extLst>
              <a:ext uri="{FF2B5EF4-FFF2-40B4-BE49-F238E27FC236}">
                <a16:creationId xmlns:a16="http://schemas.microsoft.com/office/drawing/2014/main" id="{90765BD0-9B0C-3F4E-98E0-C75B14301E6A}"/>
              </a:ext>
            </a:extLst>
          </p:cNvPr>
          <p:cNvSpPr txBox="1"/>
          <p:nvPr userDrawn="1"/>
        </p:nvSpPr>
        <p:spPr>
          <a:xfrm>
            <a:off x="860613" y="3303207"/>
            <a:ext cx="6734286" cy="2823273"/>
          </a:xfrm>
          <a:prstGeom prst="rect">
            <a:avLst/>
          </a:prstGeom>
          <a:noFill/>
        </p:spPr>
        <p:txBody>
          <a:bodyPr wrap="square" rtlCol="0">
            <a:spAutoFit/>
          </a:bodyPr>
          <a:lstStyle/>
          <a:p>
            <a:pPr>
              <a:lnSpc>
                <a:spcPct val="150000"/>
              </a:lnSpc>
            </a:pPr>
            <a:r>
              <a:rPr lang="fi-FI" sz="1500" dirty="0">
                <a:solidFill>
                  <a:srgbClr val="00454D"/>
                </a:solidFill>
                <a:latin typeface="Montserrat" pitchFamily="2" charset="77"/>
                <a:cs typeface="Segoe UI"/>
              </a:rPr>
              <a:t>Keskustelkaa taloyhtiössä osakkaiden ja asukkaiden kesken, mitkä ovat tärkeimmät päämääränne. Kirjatkaa ne oheiseen taulukkoon malliesimerkin tavoin. Strategiamalli kokoaa taloyhtiön tavoitteet yhdelle lomakkeelle,  josta niin yksittäinen asukas kuin koko taloyhtiö voi nähdä keinot tavoitteiden saavuttamiseksi. </a:t>
            </a:r>
          </a:p>
          <a:p>
            <a:pPr>
              <a:lnSpc>
                <a:spcPct val="150000"/>
              </a:lnSpc>
            </a:pPr>
            <a:endParaRPr lang="fi-FI" sz="1500" dirty="0">
              <a:solidFill>
                <a:srgbClr val="00454D"/>
              </a:solidFill>
              <a:latin typeface="Montserrat" pitchFamily="2" charset="77"/>
            </a:endParaRPr>
          </a:p>
          <a:p>
            <a:pPr>
              <a:lnSpc>
                <a:spcPct val="150000"/>
              </a:lnSpc>
            </a:pPr>
            <a:r>
              <a:rPr lang="fi-FI" sz="1500" b="1" i="0" dirty="0">
                <a:solidFill>
                  <a:srgbClr val="00454D"/>
                </a:solidFill>
                <a:latin typeface="Montserrat SemiBold" pitchFamily="2" charset="77"/>
                <a:cs typeface="Segoe UI"/>
              </a:rPr>
              <a:t>Taloyhtiöstrategian voi jakaa kaikille asukkaille, </a:t>
            </a:r>
            <a:br>
              <a:rPr lang="fi-FI" sz="1500" b="1" i="0" dirty="0">
                <a:solidFill>
                  <a:srgbClr val="00454D"/>
                </a:solidFill>
                <a:latin typeface="Montserrat SemiBold" pitchFamily="2" charset="77"/>
                <a:cs typeface="Segoe UI"/>
              </a:rPr>
            </a:br>
            <a:r>
              <a:rPr lang="fi-FI" sz="1500" b="1" i="0" dirty="0">
                <a:solidFill>
                  <a:srgbClr val="00454D"/>
                </a:solidFill>
                <a:latin typeface="Montserrat SemiBold" pitchFamily="2" charset="77"/>
                <a:cs typeface="Segoe UI"/>
              </a:rPr>
              <a:t>jotta jokainen on tietoinen siitä, mihin taloyhtiössä pyritään.</a:t>
            </a:r>
          </a:p>
        </p:txBody>
      </p:sp>
    </p:spTree>
    <p:extLst>
      <p:ext uri="{BB962C8B-B14F-4D97-AF65-F5344CB8AC3E}">
        <p14:creationId xmlns:p14="http://schemas.microsoft.com/office/powerpoint/2010/main" val="340048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imerkki Strategia">
    <p:spTree>
      <p:nvGrpSpPr>
        <p:cNvPr id="1" name=""/>
        <p:cNvGrpSpPr/>
        <p:nvPr/>
      </p:nvGrpSpPr>
      <p:grpSpPr>
        <a:xfrm>
          <a:off x="0" y="0"/>
          <a:ext cx="0" cy="0"/>
          <a:chOff x="0" y="0"/>
          <a:chExt cx="0" cy="0"/>
        </a:xfrm>
      </p:grpSpPr>
      <p:graphicFrame>
        <p:nvGraphicFramePr>
          <p:cNvPr id="7" name="Taulukko 10">
            <a:extLst>
              <a:ext uri="{FF2B5EF4-FFF2-40B4-BE49-F238E27FC236}">
                <a16:creationId xmlns:a16="http://schemas.microsoft.com/office/drawing/2014/main" id="{D0EF2439-17D7-EE49-BC98-A4F42A61C3FC}"/>
              </a:ext>
            </a:extLst>
          </p:cNvPr>
          <p:cNvGraphicFramePr>
            <a:graphicFrameLocks/>
          </p:cNvGraphicFramePr>
          <p:nvPr userDrawn="1">
            <p:extLst>
              <p:ext uri="{D42A27DB-BD31-4B8C-83A1-F6EECF244321}">
                <p14:modId xmlns:p14="http://schemas.microsoft.com/office/powerpoint/2010/main" val="1210984619"/>
              </p:ext>
            </p:extLst>
          </p:nvPr>
        </p:nvGraphicFramePr>
        <p:xfrm>
          <a:off x="206188" y="935917"/>
          <a:ext cx="11779625" cy="5794381"/>
        </p:xfrm>
        <a:graphic>
          <a:graphicData uri="http://schemas.openxmlformats.org/drawingml/2006/table">
            <a:tbl>
              <a:tblPr firstRow="1" bandRow="1">
                <a:tableStyleId>{5C22544A-7EE6-4342-B048-85BDC9FD1C3A}</a:tableStyleId>
              </a:tblPr>
              <a:tblGrid>
                <a:gridCol w="1062007">
                  <a:extLst>
                    <a:ext uri="{9D8B030D-6E8A-4147-A177-3AD203B41FA5}">
                      <a16:colId xmlns:a16="http://schemas.microsoft.com/office/drawing/2014/main" val="1982786140"/>
                    </a:ext>
                  </a:extLst>
                </a:gridCol>
                <a:gridCol w="4713057">
                  <a:extLst>
                    <a:ext uri="{9D8B030D-6E8A-4147-A177-3AD203B41FA5}">
                      <a16:colId xmlns:a16="http://schemas.microsoft.com/office/drawing/2014/main" val="3560650928"/>
                    </a:ext>
                  </a:extLst>
                </a:gridCol>
                <a:gridCol w="6004561">
                  <a:extLst>
                    <a:ext uri="{9D8B030D-6E8A-4147-A177-3AD203B41FA5}">
                      <a16:colId xmlns:a16="http://schemas.microsoft.com/office/drawing/2014/main" val="2887399260"/>
                    </a:ext>
                  </a:extLst>
                </a:gridCol>
              </a:tblGrid>
              <a:tr h="497816">
                <a:tc rowSpan="2">
                  <a:txBody>
                    <a:bodyPr/>
                    <a:lstStyle/>
                    <a:p>
                      <a:pPr algn="ctr"/>
                      <a:r>
                        <a:rPr lang="fi-FI" sz="1000" b="1" i="0" dirty="0">
                          <a:solidFill>
                            <a:schemeClr val="bg1"/>
                          </a:solidFill>
                          <a:latin typeface="Montserrat SemiBold" pitchFamily="2" charset="77"/>
                        </a:rPr>
                        <a:t>Mitä tavoitellaan?</a:t>
                      </a:r>
                      <a:endParaRPr lang="en-US" sz="1800" b="1" i="0" dirty="0">
                        <a:solidFill>
                          <a:schemeClr val="bg1"/>
                        </a:solidFill>
                        <a:latin typeface="Montserrat SemiBold" pitchFamily="2" charset="77"/>
                      </a:endParaRPr>
                    </a:p>
                  </a:txBody>
                  <a:tcPr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98000"/>
                    </a:solidFill>
                  </a:tcPr>
                </a:tc>
                <a:tc gridSpan="2">
                  <a:txBody>
                    <a:bodyPr/>
                    <a:lstStyle/>
                    <a:p>
                      <a:pPr algn="ctr"/>
                      <a:r>
                        <a:rPr lang="fi-FI" sz="1600" b="0" i="0" dirty="0">
                          <a:solidFill>
                            <a:schemeClr val="bg1"/>
                          </a:solidFill>
                          <a:latin typeface="Montserrat Medium" pitchFamily="2" charset="77"/>
                        </a:rPr>
                        <a:t>Miten siihen päästään?</a:t>
                      </a:r>
                    </a:p>
                  </a:txBody>
                  <a:tcPr anchor="ctr">
                    <a:lnL w="9525" cap="flat" cmpd="sng" algn="ctr">
                      <a:noFill/>
                      <a:prstDash val="solid"/>
                      <a:round/>
                      <a:headEnd type="none" w="med" len="med"/>
                      <a:tailEnd type="none" w="med" len="med"/>
                    </a:lnL>
                    <a:lnR w="12700" cmpd="sng">
                      <a:noFill/>
                    </a:lnR>
                    <a:lnT w="12700" cmpd="sng">
                      <a:noFill/>
                    </a:lnT>
                    <a:lnB w="9525" cap="flat" cmpd="sng" algn="ctr">
                      <a:solidFill>
                        <a:srgbClr val="E5ECED"/>
                      </a:solidFill>
                      <a:prstDash val="solid"/>
                      <a:round/>
                      <a:headEnd type="none" w="med" len="med"/>
                      <a:tailEnd type="none" w="med" len="med"/>
                    </a:lnB>
                    <a:lnTlToBr w="12700" cmpd="sng">
                      <a:noFill/>
                      <a:prstDash val="solid"/>
                    </a:lnTlToBr>
                    <a:lnBlToTr w="12700" cmpd="sng">
                      <a:noFill/>
                      <a:prstDash val="solid"/>
                    </a:lnBlToTr>
                    <a:solidFill>
                      <a:srgbClr val="00454D"/>
                    </a:solidFill>
                  </a:tcPr>
                </a:tc>
                <a:tc hMerge="1">
                  <a:txBody>
                    <a:bodyPr/>
                    <a:lstStyle/>
                    <a:p>
                      <a:endParaRPr lang="fi-FI" dirty="0"/>
                    </a:p>
                  </a:txBody>
                  <a:tcPr/>
                </a:tc>
                <a:extLst>
                  <a:ext uri="{0D108BD9-81ED-4DB2-BD59-A6C34878D82A}">
                    <a16:rowId xmlns:a16="http://schemas.microsoft.com/office/drawing/2014/main" val="594058674"/>
                  </a:ext>
                </a:extLst>
              </a:tr>
              <a:tr h="330521">
                <a:tc vMerge="1">
                  <a:txBody>
                    <a:bodyPr/>
                    <a:lstStyle/>
                    <a:p>
                      <a:endParaRPr lang="fi-FI" sz="900" dirty="0">
                        <a:latin typeface="Montserrat" pitchFamily="2" charset="77"/>
                      </a:endParaRPr>
                    </a:p>
                  </a:txBody>
                  <a:tcPr>
                    <a:lnT w="38100" cmpd="sng">
                      <a:noFill/>
                    </a:lnT>
                  </a:tcPr>
                </a:tc>
                <a:tc>
                  <a:txBody>
                    <a:bodyPr/>
                    <a:lstStyle/>
                    <a:p>
                      <a:pPr algn="ctr"/>
                      <a:r>
                        <a:rPr lang="fi-FI" sz="900" b="1" i="0" dirty="0">
                          <a:solidFill>
                            <a:srgbClr val="00454D"/>
                          </a:solidFill>
                          <a:latin typeface="Montserrat SemiBold" pitchFamily="2" charset="77"/>
                        </a:rPr>
                        <a:t>MINÄ = JOKAINEN OSAKAS JA ASUKAS</a:t>
                      </a:r>
                    </a:p>
                  </a:txBody>
                  <a:tcPr anchor="ctr">
                    <a:lnL w="952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9525" cap="flat" cmpd="sng" algn="ctr">
                      <a:solidFill>
                        <a:srgbClr val="E5ECED"/>
                      </a:solidFill>
                      <a:prstDash val="solid"/>
                      <a:round/>
                      <a:headEnd type="none" w="med" len="med"/>
                      <a:tailEnd type="none" w="med" len="med"/>
                    </a:lnT>
                    <a:lnB w="9525" cap="flat" cmpd="sng" algn="ctr">
                      <a:solidFill>
                        <a:srgbClr val="E5ECED"/>
                      </a:solidFill>
                      <a:prstDash val="solid"/>
                      <a:round/>
                      <a:headEnd type="none" w="med" len="med"/>
                      <a:tailEnd type="none" w="med" len="med"/>
                    </a:lnB>
                    <a:lnTlToBr w="12700" cmpd="sng">
                      <a:noFill/>
                      <a:prstDash val="solid"/>
                    </a:lnTlToBr>
                    <a:lnBlToTr w="12700" cmpd="sng">
                      <a:noFill/>
                      <a:prstDash val="solid"/>
                    </a:lnBlToTr>
                    <a:solidFill>
                      <a:srgbClr val="E5ECED"/>
                    </a:solidFill>
                  </a:tcPr>
                </a:tc>
                <a:tc>
                  <a:txBody>
                    <a:bodyPr/>
                    <a:lstStyle/>
                    <a:p>
                      <a:pPr algn="ctr"/>
                      <a:r>
                        <a:rPr lang="fi-FI" sz="900" b="1" i="0" dirty="0">
                          <a:solidFill>
                            <a:srgbClr val="00454D"/>
                          </a:solidFill>
                          <a:latin typeface="Montserrat SemiBold" pitchFamily="2" charset="77"/>
                        </a:rPr>
                        <a:t>TALOYHTIÖ</a:t>
                      </a:r>
                    </a:p>
                  </a:txBody>
                  <a:tcPr anchor="ctr">
                    <a:lnL w="6350" cap="flat" cmpd="sng" algn="ctr">
                      <a:solidFill>
                        <a:srgbClr val="00454D"/>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5ECED"/>
                      </a:solidFill>
                      <a:prstDash val="solid"/>
                      <a:round/>
                      <a:headEnd type="none" w="med" len="med"/>
                      <a:tailEnd type="none" w="med" len="med"/>
                    </a:lnT>
                    <a:lnB w="9525" cap="flat" cmpd="sng" algn="ctr">
                      <a:solidFill>
                        <a:srgbClr val="E5ECED"/>
                      </a:solidFill>
                      <a:prstDash val="solid"/>
                      <a:round/>
                      <a:headEnd type="none" w="med" len="med"/>
                      <a:tailEnd type="none" w="med" len="med"/>
                    </a:lnB>
                    <a:lnTlToBr w="12700" cmpd="sng">
                      <a:noFill/>
                      <a:prstDash val="solid"/>
                    </a:lnTlToBr>
                    <a:lnBlToTr w="12700" cmpd="sng">
                      <a:noFill/>
                      <a:prstDash val="solid"/>
                    </a:lnBlToTr>
                    <a:solidFill>
                      <a:srgbClr val="E5ECED"/>
                    </a:solidFill>
                  </a:tcPr>
                </a:tc>
                <a:extLst>
                  <a:ext uri="{0D108BD9-81ED-4DB2-BD59-A6C34878D82A}">
                    <a16:rowId xmlns:a16="http://schemas.microsoft.com/office/drawing/2014/main" val="213801006"/>
                  </a:ext>
                </a:extLst>
              </a:tr>
              <a:tr h="1844330">
                <a:tc>
                  <a:txBody>
                    <a:bodyPr/>
                    <a:lstStyle/>
                    <a:p>
                      <a:pPr algn="ctr"/>
                      <a:r>
                        <a:rPr lang="fi-FI" sz="900" b="1" i="0" dirty="0">
                          <a:solidFill>
                            <a:schemeClr val="bg1"/>
                          </a:solidFill>
                          <a:latin typeface="Montserrat SemiBold" pitchFamily="2" charset="77"/>
                        </a:rPr>
                        <a:t>Viihtyisä</a:t>
                      </a:r>
                    </a:p>
                  </a:txBody>
                  <a:tcPr anchor="ctr">
                    <a:lnL w="12700" cmpd="sng">
                      <a:noFill/>
                    </a:lnL>
                    <a:lnR w="31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A082"/>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Arvostan kotiani ja pidän siitä hyvää huolta</a:t>
                      </a:r>
                    </a:p>
                    <a:p>
                      <a:pPr marL="171450" indent="-171450">
                        <a:lnSpc>
                          <a:spcPct val="100000"/>
                        </a:lnSpc>
                        <a:buSzPct val="100000"/>
                        <a:buFont typeface="System Font Regular"/>
                        <a:buChar char="―"/>
                      </a:pPr>
                      <a:r>
                        <a:rPr lang="fi-FI" sz="900" dirty="0">
                          <a:solidFill>
                            <a:srgbClr val="00454D"/>
                          </a:solidFill>
                          <a:latin typeface="Montserrat" pitchFamily="2" charset="77"/>
                        </a:rPr>
                        <a:t>Arvostan naapureitani ja ymmärrän, että kerrostalossa asuu </a:t>
                      </a:r>
                      <a:br>
                        <a:rPr lang="fi-FI" sz="900" dirty="0">
                          <a:solidFill>
                            <a:srgbClr val="00454D"/>
                          </a:solidFill>
                          <a:latin typeface="Montserrat" pitchFamily="2" charset="77"/>
                        </a:rPr>
                      </a:br>
                      <a:r>
                        <a:rPr lang="fi-FI" sz="900" dirty="0">
                          <a:solidFill>
                            <a:srgbClr val="00454D"/>
                          </a:solidFill>
                          <a:latin typeface="Montserrat" pitchFamily="2" charset="77"/>
                        </a:rPr>
                        <a:t>muitakin ja että äänet kuuluvat kerrostaloelämään</a:t>
                      </a:r>
                    </a:p>
                    <a:p>
                      <a:pPr marL="171450" indent="-171450">
                        <a:lnSpc>
                          <a:spcPct val="100000"/>
                        </a:lnSpc>
                        <a:buSzPct val="100000"/>
                        <a:buFont typeface="System Font Regular"/>
                        <a:buChar char="―"/>
                      </a:pPr>
                      <a:r>
                        <a:rPr lang="fi-FI" sz="900" dirty="0">
                          <a:solidFill>
                            <a:srgbClr val="00454D"/>
                          </a:solidFill>
                          <a:latin typeface="Montserrat" pitchFamily="2" charset="77"/>
                        </a:rPr>
                        <a:t>Turvallisuus on tärkeää ja ilmoitan hallitukselle / isännöitsijälle / </a:t>
                      </a:r>
                      <a:br>
                        <a:rPr lang="fi-FI" sz="900" dirty="0">
                          <a:solidFill>
                            <a:srgbClr val="00454D"/>
                          </a:solidFill>
                          <a:latin typeface="Montserrat" pitchFamily="2" charset="77"/>
                        </a:rPr>
                      </a:br>
                      <a:r>
                        <a:rPr lang="fi-FI" sz="900" dirty="0">
                          <a:solidFill>
                            <a:srgbClr val="00454D"/>
                          </a:solidFill>
                          <a:latin typeface="Montserrat" pitchFamily="2" charset="77"/>
                        </a:rPr>
                        <a:t>huoltoon huomaamistani puutteista tai häiriöistä. Jos kadotan </a:t>
                      </a:r>
                      <a:br>
                        <a:rPr lang="fi-FI" sz="900" dirty="0">
                          <a:solidFill>
                            <a:srgbClr val="00454D"/>
                          </a:solidFill>
                          <a:latin typeface="Montserrat" pitchFamily="2" charset="77"/>
                        </a:rPr>
                      </a:br>
                      <a:r>
                        <a:rPr lang="fi-FI" sz="900" dirty="0">
                          <a:solidFill>
                            <a:srgbClr val="00454D"/>
                          </a:solidFill>
                          <a:latin typeface="Montserrat" pitchFamily="2" charset="77"/>
                        </a:rPr>
                        <a:t>avaimeni, ilmoitan siitä viipymättä isännöitsijälle</a:t>
                      </a:r>
                    </a:p>
                    <a:p>
                      <a:pPr marL="171450" indent="-171450">
                        <a:lnSpc>
                          <a:spcPct val="100000"/>
                        </a:lnSpc>
                        <a:buSzPct val="100000"/>
                        <a:buFont typeface="System Font Regular"/>
                        <a:buChar char="―"/>
                      </a:pPr>
                      <a:r>
                        <a:rPr lang="fi-FI" sz="900" dirty="0">
                          <a:solidFill>
                            <a:srgbClr val="00454D"/>
                          </a:solidFill>
                          <a:latin typeface="Montserrat" pitchFamily="2" charset="77"/>
                        </a:rPr>
                        <a:t>Pidän rappukäytävät ja muut yhteiset tilat siisteinä enkä säilö niissä ylimääräistä tavaraa. Pyöräsuojassa säilytän vain sinne kuuluvaa tavaraa, esim. käytössä olevia pyöriä, lastenvaunuja ja rollaattoreita</a:t>
                      </a:r>
                    </a:p>
                    <a:p>
                      <a:pPr marL="171450" indent="-171450">
                        <a:lnSpc>
                          <a:spcPct val="100000"/>
                        </a:lnSpc>
                        <a:buSzPct val="100000"/>
                        <a:buFont typeface="System Font Regular"/>
                        <a:buChar char="―"/>
                      </a:pPr>
                      <a:r>
                        <a:rPr lang="fi-FI" sz="900" dirty="0">
                          <a:solidFill>
                            <a:srgbClr val="00454D"/>
                          </a:solidFill>
                          <a:latin typeface="Montserrat" pitchFamily="2" charset="77"/>
                        </a:rPr>
                        <a:t>Jos sotken, siivoan sotkuni </a:t>
                      </a:r>
                    </a:p>
                    <a:p>
                      <a:pPr marL="171450" indent="-171450">
                        <a:lnSpc>
                          <a:spcPct val="100000"/>
                        </a:lnSpc>
                        <a:buSzPct val="100000"/>
                        <a:buFont typeface="System Font Regular"/>
                        <a:buChar char="―"/>
                      </a:pPr>
                      <a:r>
                        <a:rPr lang="fi-FI" sz="900" dirty="0">
                          <a:solidFill>
                            <a:srgbClr val="00454D"/>
                          </a:solidFill>
                          <a:latin typeface="Montserrat" pitchFamily="2" charset="77"/>
                        </a:rPr>
                        <a:t>Noudatan järjestyssääntöjä</a:t>
                      </a:r>
                    </a:p>
                  </a:txBody>
                  <a:tcPr anchor="ctr">
                    <a:lnL w="317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9525" cap="flat" cmpd="sng" algn="ctr">
                      <a:solidFill>
                        <a:srgbClr val="E5EC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Hallitus kohtelee kaikkia asukkaita ja osakkaita tasapuolisesti</a:t>
                      </a:r>
                    </a:p>
                    <a:p>
                      <a:pPr marL="171450" indent="-171450">
                        <a:lnSpc>
                          <a:spcPct val="100000"/>
                        </a:lnSpc>
                        <a:buSzPct val="100000"/>
                        <a:buFont typeface="System Font Regular"/>
                        <a:buChar char="―"/>
                      </a:pPr>
                      <a:r>
                        <a:rPr lang="fi-FI" sz="900" dirty="0">
                          <a:solidFill>
                            <a:srgbClr val="00454D"/>
                          </a:solidFill>
                          <a:latin typeface="Montserrat" pitchFamily="2" charset="77"/>
                        </a:rPr>
                        <a:t>Hallitus toimii avoimesti ja rohkaisee avoimeen keskusteluun asukkaiden </a:t>
                      </a:r>
                      <a:br>
                        <a:rPr lang="fi-FI" sz="900" dirty="0">
                          <a:solidFill>
                            <a:srgbClr val="00454D"/>
                          </a:solidFill>
                          <a:latin typeface="Montserrat" pitchFamily="2" charset="77"/>
                        </a:rPr>
                      </a:br>
                      <a:r>
                        <a:rPr lang="fi-FI" sz="900" dirty="0">
                          <a:solidFill>
                            <a:srgbClr val="00454D"/>
                          </a:solidFill>
                          <a:latin typeface="Montserrat" pitchFamily="2" charset="77"/>
                        </a:rPr>
                        <a:t>ja osakkaiden kanssa ja kesken</a:t>
                      </a:r>
                    </a:p>
                    <a:p>
                      <a:pPr marL="171450" indent="-171450">
                        <a:lnSpc>
                          <a:spcPct val="100000"/>
                        </a:lnSpc>
                        <a:buSzPct val="100000"/>
                        <a:buFont typeface="System Font Regular"/>
                        <a:buChar char="―"/>
                      </a:pPr>
                      <a:r>
                        <a:rPr lang="fi-FI" sz="900" dirty="0">
                          <a:solidFill>
                            <a:srgbClr val="00454D"/>
                          </a:solidFill>
                          <a:latin typeface="Montserrat" pitchFamily="2" charset="77"/>
                        </a:rPr>
                        <a:t>Huolto pitää huolta siitä, että talotekniikka, esim. sähkö, lämpö, vesi ja viemärit </a:t>
                      </a:r>
                      <a:br>
                        <a:rPr lang="fi-FI" sz="900" dirty="0">
                          <a:solidFill>
                            <a:srgbClr val="00454D"/>
                          </a:solidFill>
                          <a:latin typeface="Montserrat" pitchFamily="2" charset="77"/>
                        </a:rPr>
                      </a:br>
                      <a:r>
                        <a:rPr lang="fi-FI" sz="900" dirty="0">
                          <a:solidFill>
                            <a:srgbClr val="00454D"/>
                          </a:solidFill>
                          <a:latin typeface="Montserrat" pitchFamily="2" charset="77"/>
                        </a:rPr>
                        <a:t>toimivat ja että tekninen laitteisto testataan säännöllisesti</a:t>
                      </a:r>
                    </a:p>
                    <a:p>
                      <a:pPr marL="171450" indent="-171450">
                        <a:lnSpc>
                          <a:spcPct val="100000"/>
                        </a:lnSpc>
                        <a:buSzPct val="100000"/>
                        <a:buFont typeface="System Font Regular"/>
                        <a:buChar char="―"/>
                      </a:pPr>
                      <a:r>
                        <a:rPr lang="fi-FI" sz="900" dirty="0">
                          <a:solidFill>
                            <a:srgbClr val="00454D"/>
                          </a:solidFill>
                          <a:latin typeface="Montserrat" pitchFamily="2" charset="77"/>
                        </a:rPr>
                        <a:t>Huolto pitää huolta siitä, että pihojen ja porraskäytävien sekä muiden yleisten tilojen </a:t>
                      </a:r>
                      <a:br>
                        <a:rPr lang="fi-FI" sz="900" dirty="0">
                          <a:solidFill>
                            <a:srgbClr val="00454D"/>
                          </a:solidFill>
                          <a:latin typeface="Montserrat" pitchFamily="2" charset="77"/>
                        </a:rPr>
                      </a:br>
                      <a:r>
                        <a:rPr lang="fi-FI" sz="900" dirty="0">
                          <a:solidFill>
                            <a:srgbClr val="00454D"/>
                          </a:solidFill>
                          <a:latin typeface="Montserrat" pitchFamily="2" charset="77"/>
                        </a:rPr>
                        <a:t>valaistus on kunnossa ja että ovet lukittuvat niin kuin pitää</a:t>
                      </a:r>
                    </a:p>
                    <a:p>
                      <a:pPr marL="171450" indent="-171450">
                        <a:lnSpc>
                          <a:spcPct val="100000"/>
                        </a:lnSpc>
                        <a:buSzPct val="100000"/>
                        <a:buFont typeface="System Font Regular"/>
                        <a:buChar char="―"/>
                      </a:pPr>
                      <a:r>
                        <a:rPr lang="fi-FI" sz="900" dirty="0">
                          <a:solidFill>
                            <a:srgbClr val="00454D"/>
                          </a:solidFill>
                          <a:latin typeface="Montserrat" pitchFamily="2" charset="77"/>
                        </a:rPr>
                        <a:t>Talon yhteiset tilat, esim. porraskäytävät, pyöräsuojat ja sauna pidetään </a:t>
                      </a:r>
                      <a:br>
                        <a:rPr lang="fi-FI" sz="900" dirty="0">
                          <a:solidFill>
                            <a:srgbClr val="00454D"/>
                          </a:solidFill>
                          <a:latin typeface="Montserrat" pitchFamily="2" charset="77"/>
                        </a:rPr>
                      </a:br>
                      <a:r>
                        <a:rPr lang="fi-FI" sz="900" dirty="0">
                          <a:solidFill>
                            <a:srgbClr val="00454D"/>
                          </a:solidFill>
                          <a:latin typeface="Montserrat" pitchFamily="2" charset="77"/>
                        </a:rPr>
                        <a:t>siisteinä siivoamalla ne säännöllisesti</a:t>
                      </a:r>
                    </a:p>
                    <a:p>
                      <a:pPr marL="171450" indent="-171450">
                        <a:lnSpc>
                          <a:spcPct val="100000"/>
                        </a:lnSpc>
                        <a:buSzPct val="100000"/>
                        <a:buFont typeface="System Font Regular"/>
                        <a:buChar char="―"/>
                      </a:pPr>
                      <a:r>
                        <a:rPr lang="fi-FI" sz="900" dirty="0">
                          <a:solidFill>
                            <a:srgbClr val="00454D"/>
                          </a:solidFill>
                          <a:latin typeface="Montserrat" pitchFamily="2" charset="77"/>
                        </a:rPr>
                        <a:t>Huolto huolehtii piha-alueista ja jätehuoneesta siivoamalla ne säännöllisesti</a:t>
                      </a:r>
                    </a:p>
                    <a:p>
                      <a:pPr marL="171450" indent="-171450">
                        <a:lnSpc>
                          <a:spcPct val="100000"/>
                        </a:lnSpc>
                        <a:buSzPct val="100000"/>
                        <a:buFont typeface="System Font Regular"/>
                        <a:buChar char="―"/>
                      </a:pPr>
                      <a:r>
                        <a:rPr lang="fi-FI" sz="900" dirty="0">
                          <a:solidFill>
                            <a:srgbClr val="00454D"/>
                          </a:solidFill>
                          <a:latin typeface="Montserrat" pitchFamily="2" charset="77"/>
                        </a:rPr>
                        <a:t>Pikkuviat korjataan samoin tein ja esim. ilkivaltatöherrykset putsataan välittömästi</a:t>
                      </a:r>
                    </a:p>
                  </a:txBody>
                  <a:tcPr anchor="ctr">
                    <a:lnL w="6350" cap="flat" cmpd="sng" algn="ctr">
                      <a:solidFill>
                        <a:srgbClr val="00454D"/>
                      </a:solidFill>
                      <a:prstDash val="solid"/>
                      <a:round/>
                      <a:headEnd type="none" w="med" len="med"/>
                      <a:tailEnd type="none" w="med" len="med"/>
                    </a:lnL>
                    <a:lnR w="12700" cmpd="sng">
                      <a:noFill/>
                    </a:lnR>
                    <a:lnT w="9525" cap="flat" cmpd="sng" algn="ctr">
                      <a:solidFill>
                        <a:srgbClr val="E5EC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1751547"/>
                  </a:ext>
                </a:extLst>
              </a:tr>
              <a:tr h="1589241">
                <a:tc>
                  <a:txBody>
                    <a:bodyPr/>
                    <a:lstStyle/>
                    <a:p>
                      <a:pPr algn="ctr"/>
                      <a:r>
                        <a:rPr lang="fi-FI" sz="900" b="1" i="0" dirty="0">
                          <a:solidFill>
                            <a:schemeClr val="bg1"/>
                          </a:solidFill>
                          <a:latin typeface="Montserrat SemiBold" pitchFamily="2" charset="77"/>
                        </a:rPr>
                        <a:t>Mutkaton</a:t>
                      </a:r>
                    </a:p>
                  </a:txBody>
                  <a:tcPr anchor="ctr">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E835E"/>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Annan palautetta hallituksen toiminnasta, niin ruusuja kuin risujakin</a:t>
                      </a:r>
                    </a:p>
                    <a:p>
                      <a:pPr marL="171450" indent="-171450">
                        <a:lnSpc>
                          <a:spcPct val="100000"/>
                        </a:lnSpc>
                        <a:buSzPct val="100000"/>
                        <a:buFont typeface="System Font Regular"/>
                        <a:buChar char="―"/>
                      </a:pPr>
                      <a:r>
                        <a:rPr lang="fi-FI" sz="900" dirty="0">
                          <a:solidFill>
                            <a:srgbClr val="00454D"/>
                          </a:solidFill>
                          <a:latin typeface="Montserrat" pitchFamily="2" charset="77"/>
                        </a:rPr>
                        <a:t>Kun huomaan parannettavaa, teen asiasta ehdotuksen hallitukselle / isännöitsijälle ja annan myös oman asiantuntemukseni käyttöön</a:t>
                      </a:r>
                    </a:p>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lang="fi-FI" sz="900" dirty="0">
                          <a:solidFill>
                            <a:srgbClr val="00454D"/>
                          </a:solidFill>
                          <a:latin typeface="Montserrat" pitchFamily="2" charset="77"/>
                        </a:rPr>
                        <a:t>Kun teen huoneistossani korjauksia tai muutostöitä, teen niistä muutostyöilmoituksen ennen töiden aloittamista</a:t>
                      </a:r>
                    </a:p>
                    <a:p>
                      <a:pPr marL="171450" indent="-171450">
                        <a:lnSpc>
                          <a:spcPct val="100000"/>
                        </a:lnSpc>
                        <a:buSzPct val="100000"/>
                        <a:buFont typeface="System Font Regular"/>
                        <a:buChar char="―"/>
                      </a:pPr>
                      <a:r>
                        <a:rPr lang="fi-FI" sz="900" dirty="0">
                          <a:solidFill>
                            <a:srgbClr val="00454D"/>
                          </a:solidFill>
                          <a:latin typeface="Montserrat" pitchFamily="2" charset="77"/>
                        </a:rPr>
                        <a:t>Ilmoitan kodissani tai talon yhteisissä tiloissa huomaamistani </a:t>
                      </a:r>
                      <a:br>
                        <a:rPr lang="fi-FI" sz="900" dirty="0">
                          <a:solidFill>
                            <a:srgbClr val="00454D"/>
                          </a:solidFill>
                          <a:latin typeface="Montserrat" pitchFamily="2" charset="77"/>
                        </a:rPr>
                      </a:br>
                      <a:r>
                        <a:rPr lang="fi-FI" sz="900" dirty="0">
                          <a:solidFill>
                            <a:srgbClr val="00454D"/>
                          </a:solidFill>
                          <a:latin typeface="Montserrat" pitchFamily="2" charset="77"/>
                        </a:rPr>
                        <a:t>vioista viipymättä huoltoon</a:t>
                      </a:r>
                    </a:p>
                  </a:txBody>
                  <a:tcPr anchor="ctr">
                    <a:lnL w="317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ECED"/>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lang="fi-FI" sz="900" dirty="0">
                          <a:solidFill>
                            <a:srgbClr val="00454D"/>
                          </a:solidFill>
                          <a:latin typeface="Montserrat" pitchFamily="2" charset="77"/>
                        </a:rPr>
                        <a:t>Hallitus varmistaa, että yhtiökokous pidetään niin, että mahdollisimman monella </a:t>
                      </a:r>
                      <a:br>
                        <a:rPr lang="fi-FI" sz="900" dirty="0">
                          <a:solidFill>
                            <a:srgbClr val="00454D"/>
                          </a:solidFill>
                          <a:latin typeface="Montserrat" pitchFamily="2" charset="77"/>
                        </a:rPr>
                      </a:br>
                      <a:r>
                        <a:rPr lang="fi-FI" sz="900" dirty="0">
                          <a:solidFill>
                            <a:srgbClr val="00454D"/>
                          </a:solidFill>
                          <a:latin typeface="Montserrat" pitchFamily="2" charset="77"/>
                        </a:rPr>
                        <a:t>on mahdollisuus osallistua paikan päällä tai sähköisesti ja käyttää siten osakkaalle </a:t>
                      </a:r>
                      <a:br>
                        <a:rPr lang="fi-FI" sz="900" dirty="0">
                          <a:solidFill>
                            <a:srgbClr val="00454D"/>
                          </a:solidFill>
                          <a:latin typeface="Montserrat" pitchFamily="2" charset="77"/>
                        </a:rPr>
                      </a:br>
                      <a:r>
                        <a:rPr lang="fi-FI" sz="900" dirty="0">
                          <a:solidFill>
                            <a:srgbClr val="00454D"/>
                          </a:solidFill>
                          <a:latin typeface="Montserrat" pitchFamily="2" charset="77"/>
                        </a:rPr>
                        <a:t>kuuluvaa puhe-, kysely- ja äänestysoikeuttaan</a:t>
                      </a:r>
                    </a:p>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lang="fi-FI" sz="900" dirty="0">
                          <a:solidFill>
                            <a:srgbClr val="00454D"/>
                          </a:solidFill>
                          <a:latin typeface="Montserrat" pitchFamily="2" charset="77"/>
                        </a:rPr>
                        <a:t>Hallitus ja isännöitsijä ovat tavoitettavissa xxx</a:t>
                      </a:r>
                    </a:p>
                    <a:p>
                      <a:pPr marL="171450" indent="-171450">
                        <a:lnSpc>
                          <a:spcPct val="100000"/>
                        </a:lnSpc>
                        <a:buSzPct val="100000"/>
                        <a:buFont typeface="System Font Regular"/>
                        <a:buChar char="―"/>
                      </a:pPr>
                      <a:r>
                        <a:rPr lang="fi-FI" sz="900" dirty="0">
                          <a:solidFill>
                            <a:srgbClr val="00454D"/>
                          </a:solidFill>
                          <a:latin typeface="Montserrat" pitchFamily="2" charset="77"/>
                        </a:rPr>
                        <a:t>Hallitus laatii vuosisuunnitelman, jossa kerrotaan talon keskeisten tehtävien ja viestinnän aikataulu</a:t>
                      </a:r>
                    </a:p>
                    <a:p>
                      <a:pPr marL="171450" indent="-171450">
                        <a:lnSpc>
                          <a:spcPct val="100000"/>
                        </a:lnSpc>
                        <a:buSzPct val="100000"/>
                        <a:buFont typeface="System Font Regular"/>
                        <a:buChar char="―"/>
                      </a:pPr>
                      <a:r>
                        <a:rPr lang="fi-FI" sz="900" dirty="0">
                          <a:solidFill>
                            <a:srgbClr val="00454D"/>
                          </a:solidFill>
                          <a:latin typeface="Montserrat" pitchFamily="2" charset="77"/>
                        </a:rPr>
                        <a:t>Hallitus tiedottaa talon asioista säännöllisesti sovituissa kanavissa, esim. tiedottein, </a:t>
                      </a:r>
                      <a:br>
                        <a:rPr lang="fi-FI" sz="900" dirty="0">
                          <a:solidFill>
                            <a:srgbClr val="00454D"/>
                          </a:solidFill>
                          <a:latin typeface="Montserrat" pitchFamily="2" charset="77"/>
                        </a:rPr>
                      </a:br>
                      <a:r>
                        <a:rPr lang="fi-FI" sz="900" dirty="0">
                          <a:solidFill>
                            <a:srgbClr val="00454D"/>
                          </a:solidFill>
                          <a:latin typeface="Montserrat" pitchFamily="2" charset="77"/>
                        </a:rPr>
                        <a:t>ilmoitustauluilla tai somessa</a:t>
                      </a:r>
                    </a:p>
                    <a:p>
                      <a:pPr marL="171450" indent="-171450">
                        <a:lnSpc>
                          <a:spcPct val="100000"/>
                        </a:lnSpc>
                        <a:buSzPct val="100000"/>
                        <a:buFont typeface="System Font Regular"/>
                        <a:buChar char="―"/>
                      </a:pPr>
                      <a:r>
                        <a:rPr lang="fi-FI" sz="900" dirty="0">
                          <a:solidFill>
                            <a:srgbClr val="00454D"/>
                          </a:solidFill>
                          <a:latin typeface="Montserrat" pitchFamily="2" charset="77"/>
                        </a:rPr>
                        <a:t>Hallitus pyytää palautetta toiminnastaan ja huomioi sen toiminnassaan </a:t>
                      </a:r>
                    </a:p>
                    <a:p>
                      <a:pPr marL="171450" indent="-171450">
                        <a:lnSpc>
                          <a:spcPct val="100000"/>
                        </a:lnSpc>
                        <a:buSzPct val="100000"/>
                        <a:buFont typeface="System Font Regular"/>
                        <a:buChar char="―"/>
                      </a:pPr>
                      <a:r>
                        <a:rPr lang="fi-FI" sz="900" dirty="0">
                          <a:solidFill>
                            <a:srgbClr val="00454D"/>
                          </a:solidFill>
                          <a:latin typeface="Montserrat" pitchFamily="2" charset="77"/>
                        </a:rPr>
                        <a:t>Huolto korjaa pikkuviat ja kutsuu tarvittaessa alan ammattilaisen paikan päälle</a:t>
                      </a:r>
                    </a:p>
                  </a:txBody>
                  <a:tcPr anchor="ctr">
                    <a:lnL w="6350" cap="flat" cmpd="sng" algn="ctr">
                      <a:solidFill>
                        <a:srgbClr val="00454D"/>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ECED"/>
                    </a:solidFill>
                  </a:tcPr>
                </a:tc>
                <a:extLst>
                  <a:ext uri="{0D108BD9-81ED-4DB2-BD59-A6C34878D82A}">
                    <a16:rowId xmlns:a16="http://schemas.microsoft.com/office/drawing/2014/main" val="61239815"/>
                  </a:ext>
                </a:extLst>
              </a:tr>
              <a:tr h="837180">
                <a:tc>
                  <a:txBody>
                    <a:bodyPr/>
                    <a:lstStyle/>
                    <a:p>
                      <a:pPr algn="ctr"/>
                      <a:r>
                        <a:rPr lang="fi-FI" sz="900" b="1" i="0" dirty="0">
                          <a:solidFill>
                            <a:schemeClr val="bg1"/>
                          </a:solidFill>
                          <a:latin typeface="Montserrat SemiBold" pitchFamily="2" charset="77"/>
                        </a:rPr>
                        <a:t>Taloudellinen</a:t>
                      </a:r>
                    </a:p>
                  </a:txBody>
                  <a:tcPr anchor="ctr">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A082"/>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Maksan vastikkeet ja muut maksut talolle ajallaan </a:t>
                      </a:r>
                    </a:p>
                  </a:txBody>
                  <a:tcPr anchor="ctr">
                    <a:lnL w="317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lang="fi-FI" sz="900" dirty="0">
                          <a:solidFill>
                            <a:srgbClr val="00454D"/>
                          </a:solidFill>
                          <a:latin typeface="Montserrat" pitchFamily="2" charset="77"/>
                        </a:rPr>
                        <a:t>Hallitus laatii pitkän tähtäimen suunnitelman, jotta isompiinkin korjauksiin, </a:t>
                      </a:r>
                      <a:br>
                        <a:rPr lang="fi-FI" sz="900" dirty="0">
                          <a:solidFill>
                            <a:srgbClr val="00454D"/>
                          </a:solidFill>
                          <a:latin typeface="Montserrat" pitchFamily="2" charset="77"/>
                        </a:rPr>
                      </a:br>
                      <a:r>
                        <a:rPr lang="fi-FI" sz="900" dirty="0">
                          <a:solidFill>
                            <a:srgbClr val="00454D"/>
                          </a:solidFill>
                          <a:latin typeface="Montserrat" pitchFamily="2" charset="77"/>
                        </a:rPr>
                        <a:t>remontteihin ja uudistuksiin voidaan varautua ennalta ja maksurasitus voidaan </a:t>
                      </a:r>
                      <a:br>
                        <a:rPr lang="fi-FI" sz="900" dirty="0">
                          <a:solidFill>
                            <a:srgbClr val="00454D"/>
                          </a:solidFill>
                          <a:latin typeface="Montserrat" pitchFamily="2" charset="77"/>
                        </a:rPr>
                      </a:br>
                      <a:r>
                        <a:rPr lang="fi-FI" sz="900" dirty="0">
                          <a:solidFill>
                            <a:srgbClr val="00454D"/>
                          </a:solidFill>
                          <a:latin typeface="Montserrat" pitchFamily="2" charset="77"/>
                        </a:rPr>
                        <a:t>kohdistaa useammalle vuodelle</a:t>
                      </a:r>
                    </a:p>
                    <a:p>
                      <a:pPr marL="171450" indent="-171450">
                        <a:lnSpc>
                          <a:spcPct val="100000"/>
                        </a:lnSpc>
                        <a:buSzPct val="100000"/>
                        <a:buFont typeface="System Font Regular"/>
                        <a:buChar char="―"/>
                      </a:pPr>
                      <a:r>
                        <a:rPr lang="fi-FI" sz="900" dirty="0">
                          <a:solidFill>
                            <a:srgbClr val="00454D"/>
                          </a:solidFill>
                          <a:latin typeface="Montserrat" pitchFamily="2" charset="77"/>
                        </a:rPr>
                        <a:t>Hallitus ja isännöitsijä pitävät huolta talon taloudesta niin, että budjetissa pysytään, </a:t>
                      </a:r>
                      <a:br>
                        <a:rPr lang="fi-FI" sz="900" dirty="0">
                          <a:solidFill>
                            <a:srgbClr val="00454D"/>
                          </a:solidFill>
                          <a:latin typeface="Montserrat" pitchFamily="2" charset="77"/>
                        </a:rPr>
                      </a:br>
                      <a:r>
                        <a:rPr lang="fi-FI" sz="900" dirty="0">
                          <a:solidFill>
                            <a:srgbClr val="00454D"/>
                          </a:solidFill>
                          <a:latin typeface="Montserrat" pitchFamily="2" charset="77"/>
                        </a:rPr>
                        <a:t>maksuvalmius säilyy hyvänä ja että tilivarat ovat riittävät</a:t>
                      </a:r>
                    </a:p>
                  </a:txBody>
                  <a:tcPr anchor="ctr">
                    <a:lnL w="6350" cap="flat" cmpd="sng" algn="ctr">
                      <a:solidFill>
                        <a:srgbClr val="00454D"/>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7411543"/>
                  </a:ext>
                </a:extLst>
              </a:tr>
              <a:tr h="695293">
                <a:tc>
                  <a:txBody>
                    <a:bodyPr/>
                    <a:lstStyle/>
                    <a:p>
                      <a:pPr algn="ctr"/>
                      <a:r>
                        <a:rPr lang="fi-FI" sz="900" b="1" i="0" dirty="0">
                          <a:solidFill>
                            <a:schemeClr val="bg1"/>
                          </a:solidFill>
                          <a:latin typeface="Montserrat SemiBold" pitchFamily="2" charset="77"/>
                        </a:rPr>
                        <a:t>Edullinen </a:t>
                      </a:r>
                      <a:br>
                        <a:rPr lang="fi-FI" sz="900" b="1" i="0" dirty="0">
                          <a:solidFill>
                            <a:schemeClr val="bg1"/>
                          </a:solidFill>
                          <a:latin typeface="Montserrat SemiBold" pitchFamily="2" charset="77"/>
                        </a:rPr>
                      </a:br>
                      <a:r>
                        <a:rPr lang="fi-FI" sz="900" b="1" i="0" dirty="0">
                          <a:solidFill>
                            <a:schemeClr val="bg1"/>
                          </a:solidFill>
                          <a:latin typeface="Montserrat SemiBold" pitchFamily="2" charset="77"/>
                        </a:rPr>
                        <a:t>ja energia-</a:t>
                      </a:r>
                      <a:br>
                        <a:rPr lang="fi-FI" sz="900" b="1" i="0" dirty="0">
                          <a:solidFill>
                            <a:schemeClr val="bg1"/>
                          </a:solidFill>
                          <a:latin typeface="Montserrat SemiBold" pitchFamily="2" charset="77"/>
                        </a:rPr>
                      </a:br>
                      <a:r>
                        <a:rPr lang="fi-FI" sz="900" b="1" i="0" dirty="0">
                          <a:solidFill>
                            <a:schemeClr val="bg1"/>
                          </a:solidFill>
                          <a:latin typeface="Montserrat SemiBold" pitchFamily="2" charset="77"/>
                        </a:rPr>
                        <a:t>tehokas</a:t>
                      </a:r>
                    </a:p>
                  </a:txBody>
                  <a:tcPr anchor="ctr">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4E835E"/>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Kiinnitän huomiota omaan energiankulutukseeni ja tiedän, </a:t>
                      </a:r>
                      <a:br>
                        <a:rPr lang="fi-FI" sz="900" dirty="0">
                          <a:solidFill>
                            <a:srgbClr val="00454D"/>
                          </a:solidFill>
                          <a:latin typeface="Montserrat" pitchFamily="2" charset="77"/>
                        </a:rPr>
                      </a:br>
                      <a:r>
                        <a:rPr lang="fi-FI" sz="900" dirty="0">
                          <a:solidFill>
                            <a:srgbClr val="00454D"/>
                          </a:solidFill>
                          <a:latin typeface="Montserrat" pitchFamily="2" charset="77"/>
                        </a:rPr>
                        <a:t>miten toimimalla säästän energiaa itse ja talon tasolla</a:t>
                      </a:r>
                    </a:p>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lang="fi-FI" sz="900" dirty="0">
                          <a:solidFill>
                            <a:srgbClr val="00454D"/>
                          </a:solidFill>
                          <a:latin typeface="Montserrat" pitchFamily="2" charset="77"/>
                        </a:rPr>
                        <a:t>Tiedän, mitä kuuluu omalle vastuulleni ja mitä talon vastuulle</a:t>
                      </a:r>
                    </a:p>
                    <a:p>
                      <a:pPr marL="171450" marR="0" lvl="0" indent="-171450" algn="l">
                        <a:lnSpc>
                          <a:spcPct val="100000"/>
                        </a:lnSpc>
                        <a:spcBef>
                          <a:spcPts val="0"/>
                        </a:spcBef>
                        <a:spcAft>
                          <a:spcPts val="0"/>
                        </a:spcAft>
                        <a:buClrTx/>
                        <a:buSzPct val="100000"/>
                        <a:buFont typeface="System Font Regular"/>
                        <a:buChar char="―"/>
                      </a:pPr>
                      <a:r>
                        <a:rPr lang="fi-FI" sz="900" dirty="0">
                          <a:solidFill>
                            <a:srgbClr val="00454D"/>
                          </a:solidFill>
                          <a:latin typeface="Montserrat" pitchFamily="2" charset="77"/>
                        </a:rPr>
                        <a:t>Pidän huolta kotini laitteista.</a:t>
                      </a:r>
                    </a:p>
                  </a:txBody>
                  <a:tcPr anchor="ctr">
                    <a:lnL w="317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5ECED"/>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lang="fi-FI" sz="900" dirty="0">
                          <a:solidFill>
                            <a:srgbClr val="00454D"/>
                          </a:solidFill>
                          <a:latin typeface="Montserrat" pitchFamily="2" charset="77"/>
                        </a:rPr>
                        <a:t>Vuosikorjaukset tehdään suunnitelmallisesti ja ennakoiden</a:t>
                      </a:r>
                    </a:p>
                    <a:p>
                      <a:pPr marL="171450" indent="-171450">
                        <a:lnSpc>
                          <a:spcPct val="100000"/>
                        </a:lnSpc>
                        <a:buSzPct val="100000"/>
                        <a:buFont typeface="System Font Regular"/>
                        <a:buChar char="―"/>
                      </a:pPr>
                      <a:r>
                        <a:rPr lang="fi-FI" sz="900" dirty="0">
                          <a:solidFill>
                            <a:srgbClr val="00454D"/>
                          </a:solidFill>
                          <a:latin typeface="Montserrat" pitchFamily="2" charset="77"/>
                        </a:rPr>
                        <a:t>Hallitus seuraa kulutustietoja ja reagoi, mikäli huomaa niissä poikkeamia</a:t>
                      </a:r>
                    </a:p>
                    <a:p>
                      <a:pPr marL="171450" indent="-171450">
                        <a:lnSpc>
                          <a:spcPct val="100000"/>
                        </a:lnSpc>
                        <a:buSzPct val="100000"/>
                        <a:buFont typeface="System Font Regular"/>
                        <a:buChar char="―"/>
                      </a:pPr>
                      <a:r>
                        <a:rPr lang="fi-FI" sz="900" dirty="0">
                          <a:solidFill>
                            <a:srgbClr val="00454D"/>
                          </a:solidFill>
                          <a:latin typeface="Montserrat" pitchFamily="2" charset="77"/>
                        </a:rPr>
                        <a:t>Vauriot korjataan heti kun ne huomataan</a:t>
                      </a:r>
                    </a:p>
                  </a:txBody>
                  <a:tcPr anchor="ctr">
                    <a:lnL w="6350" cap="flat" cmpd="sng" algn="ctr">
                      <a:solidFill>
                        <a:srgbClr val="00454D"/>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5ECED"/>
                    </a:solidFill>
                  </a:tcPr>
                </a:tc>
                <a:extLst>
                  <a:ext uri="{0D108BD9-81ED-4DB2-BD59-A6C34878D82A}">
                    <a16:rowId xmlns:a16="http://schemas.microsoft.com/office/drawing/2014/main" val="3604081036"/>
                  </a:ext>
                </a:extLst>
              </a:tr>
            </a:tbl>
          </a:graphicData>
        </a:graphic>
      </p:graphicFrame>
      <p:sp>
        <p:nvSpPr>
          <p:cNvPr id="9" name="TextBox 8">
            <a:extLst>
              <a:ext uri="{FF2B5EF4-FFF2-40B4-BE49-F238E27FC236}">
                <a16:creationId xmlns:a16="http://schemas.microsoft.com/office/drawing/2014/main" id="{BCE6B91D-EC9E-6640-AD7C-B2E55F8B5F3E}"/>
              </a:ext>
            </a:extLst>
          </p:cNvPr>
          <p:cNvSpPr txBox="1"/>
          <p:nvPr userDrawn="1"/>
        </p:nvSpPr>
        <p:spPr>
          <a:xfrm>
            <a:off x="2524461" y="246036"/>
            <a:ext cx="7143078" cy="461665"/>
          </a:xfrm>
          <a:prstGeom prst="rect">
            <a:avLst/>
          </a:prstGeom>
          <a:noFill/>
        </p:spPr>
        <p:txBody>
          <a:bodyPr wrap="square" rtlCol="0">
            <a:spAutoFit/>
          </a:bodyPr>
          <a:lstStyle/>
          <a:p>
            <a:pPr algn="ctr"/>
            <a:r>
              <a:rPr lang="fi-FI" sz="2400" b="1" i="0" dirty="0">
                <a:solidFill>
                  <a:srgbClr val="00454D"/>
                </a:solidFill>
                <a:latin typeface="Montserrat SemiBold" pitchFamily="2" charset="77"/>
              </a:rPr>
              <a:t>Esimerkkitaloyhtiön Strategia </a:t>
            </a:r>
            <a:r>
              <a:rPr lang="fi-FI" sz="1400" b="0" dirty="0">
                <a:solidFill>
                  <a:srgbClr val="00454D"/>
                </a:solidFill>
                <a:latin typeface="Montserrat" pitchFamily="2" charset="77"/>
              </a:rPr>
              <a:t>(MALLI)</a:t>
            </a:r>
            <a:endParaRPr lang="fi-FI" sz="2400" dirty="0">
              <a:latin typeface="Montserrat" pitchFamily="2" charset="77"/>
            </a:endParaRPr>
          </a:p>
        </p:txBody>
      </p:sp>
    </p:spTree>
    <p:extLst>
      <p:ext uri="{BB962C8B-B14F-4D97-AF65-F5344CB8AC3E}">
        <p14:creationId xmlns:p14="http://schemas.microsoft.com/office/powerpoint/2010/main" val="7043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okattava Strateg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C3B-62AC-2443-96F5-9045344271BB}"/>
              </a:ext>
            </a:extLst>
          </p:cNvPr>
          <p:cNvSpPr>
            <a:spLocks noGrp="1"/>
          </p:cNvSpPr>
          <p:nvPr>
            <p:ph type="title"/>
          </p:nvPr>
        </p:nvSpPr>
        <p:spPr>
          <a:xfrm>
            <a:off x="206187" y="307945"/>
            <a:ext cx="11779625" cy="342576"/>
          </a:xfrm>
        </p:spPr>
        <p:txBody>
          <a:bodyPr>
            <a:normAutofit/>
          </a:bodyPr>
          <a:lstStyle>
            <a:lvl1pPr algn="ctr">
              <a:defRPr sz="2400" b="1" i="0">
                <a:solidFill>
                  <a:srgbClr val="00454D"/>
                </a:solidFill>
                <a:latin typeface="Montserrat SemiBold" pitchFamily="2" charset="77"/>
              </a:defRPr>
            </a:lvl1pPr>
          </a:lstStyle>
          <a:p>
            <a:r>
              <a:rPr lang="en-GB"/>
              <a:t>Click to edit Master title style</a:t>
            </a:r>
            <a:endParaRPr lang="fi-FI" dirty="0"/>
          </a:p>
        </p:txBody>
      </p:sp>
    </p:spTree>
    <p:extLst>
      <p:ext uri="{BB962C8B-B14F-4D97-AF65-F5344CB8AC3E}">
        <p14:creationId xmlns:p14="http://schemas.microsoft.com/office/powerpoint/2010/main" val="2107883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BA411-5BAF-48B6-A9B4-C98330EF18C6}" type="datetimeFigureOut">
              <a:rPr lang="fi-FI" smtClean="0"/>
              <a:t>10.8.2022</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4DD57-DDC6-4D35-90B6-EE97FF177B21}" type="slidenum">
              <a:rPr lang="fi-FI" smtClean="0"/>
              <a:t>‹#›</a:t>
            </a:fld>
            <a:endParaRPr lang="fi-FI"/>
          </a:p>
        </p:txBody>
      </p:sp>
    </p:spTree>
    <p:extLst>
      <p:ext uri="{BB962C8B-B14F-4D97-AF65-F5344CB8AC3E}">
        <p14:creationId xmlns:p14="http://schemas.microsoft.com/office/powerpoint/2010/main" val="1721904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Lst>
  <p:txStyles>
    <p:titleStyle>
      <a:lvl1pPr algn="l" defTabSz="914400" rtl="0" eaLnBrk="1" latinLnBrk="0" hangingPunct="1">
        <a:lnSpc>
          <a:spcPct val="90000"/>
        </a:lnSpc>
        <a:spcBef>
          <a:spcPct val="0"/>
        </a:spcBef>
        <a:buNone/>
        <a:defRPr sz="4400" b="1" i="0" kern="1200">
          <a:solidFill>
            <a:schemeClr val="tx1"/>
          </a:solidFill>
          <a:latin typeface="Montserrat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5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A63D-C124-AA49-92C3-6C6CD5B82BDA}"/>
              </a:ext>
            </a:extLst>
          </p:cNvPr>
          <p:cNvSpPr>
            <a:spLocks noGrp="1"/>
          </p:cNvSpPr>
          <p:nvPr>
            <p:ph type="title"/>
          </p:nvPr>
        </p:nvSpPr>
        <p:spPr/>
        <p:txBody>
          <a:bodyPr>
            <a:normAutofit fontScale="90000"/>
          </a:bodyPr>
          <a:lstStyle/>
          <a:p>
            <a:r>
              <a:rPr lang="fi-FI" dirty="0"/>
              <a:t>Asunto Oy X:n Strategia</a:t>
            </a:r>
          </a:p>
        </p:txBody>
      </p:sp>
      <p:graphicFrame>
        <p:nvGraphicFramePr>
          <p:cNvPr id="3" name="Taulukko 10">
            <a:extLst>
              <a:ext uri="{FF2B5EF4-FFF2-40B4-BE49-F238E27FC236}">
                <a16:creationId xmlns:a16="http://schemas.microsoft.com/office/drawing/2014/main" id="{02873B5F-8583-F841-B19A-5BF143FE4B7C}"/>
              </a:ext>
            </a:extLst>
          </p:cNvPr>
          <p:cNvGraphicFramePr>
            <a:graphicFrameLocks/>
          </p:cNvGraphicFramePr>
          <p:nvPr>
            <p:extLst>
              <p:ext uri="{D42A27DB-BD31-4B8C-83A1-F6EECF244321}">
                <p14:modId xmlns:p14="http://schemas.microsoft.com/office/powerpoint/2010/main" val="3822989939"/>
              </p:ext>
            </p:extLst>
          </p:nvPr>
        </p:nvGraphicFramePr>
        <p:xfrm>
          <a:off x="206188" y="935917"/>
          <a:ext cx="11779625" cy="5724000"/>
        </p:xfrm>
        <a:graphic>
          <a:graphicData uri="http://schemas.openxmlformats.org/drawingml/2006/table">
            <a:tbl>
              <a:tblPr firstRow="1" bandRow="1">
                <a:tableStyleId>{5C22544A-7EE6-4342-B048-85BDC9FD1C3A}</a:tableStyleId>
              </a:tblPr>
              <a:tblGrid>
                <a:gridCol w="1062007">
                  <a:extLst>
                    <a:ext uri="{9D8B030D-6E8A-4147-A177-3AD203B41FA5}">
                      <a16:colId xmlns:a16="http://schemas.microsoft.com/office/drawing/2014/main" val="1982786140"/>
                    </a:ext>
                  </a:extLst>
                </a:gridCol>
                <a:gridCol w="4713057">
                  <a:extLst>
                    <a:ext uri="{9D8B030D-6E8A-4147-A177-3AD203B41FA5}">
                      <a16:colId xmlns:a16="http://schemas.microsoft.com/office/drawing/2014/main" val="3560650928"/>
                    </a:ext>
                  </a:extLst>
                </a:gridCol>
                <a:gridCol w="6004561">
                  <a:extLst>
                    <a:ext uri="{9D8B030D-6E8A-4147-A177-3AD203B41FA5}">
                      <a16:colId xmlns:a16="http://schemas.microsoft.com/office/drawing/2014/main" val="2887399260"/>
                    </a:ext>
                  </a:extLst>
                </a:gridCol>
              </a:tblGrid>
              <a:tr h="491769">
                <a:tc rowSpan="2">
                  <a:txBody>
                    <a:bodyPr/>
                    <a:lstStyle/>
                    <a:p>
                      <a:pPr algn="ctr"/>
                      <a:r>
                        <a:rPr lang="fi-FI" sz="1000" b="1" i="0" dirty="0">
                          <a:solidFill>
                            <a:schemeClr val="bg1"/>
                          </a:solidFill>
                          <a:latin typeface="Montserrat SemiBold" pitchFamily="2" charset="77"/>
                        </a:rPr>
                        <a:t>Mitä tavoitellaan?</a:t>
                      </a:r>
                      <a:endParaRPr lang="en-US" sz="1800" b="1" i="0" dirty="0">
                        <a:solidFill>
                          <a:schemeClr val="bg1"/>
                        </a:solidFill>
                        <a:latin typeface="Montserrat SemiBold" pitchFamily="2" charset="77"/>
                      </a:endParaRPr>
                    </a:p>
                  </a:txBody>
                  <a:tcPr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98000"/>
                    </a:solidFill>
                  </a:tcPr>
                </a:tc>
                <a:tc gridSpan="2">
                  <a:txBody>
                    <a:bodyPr/>
                    <a:lstStyle/>
                    <a:p>
                      <a:pPr algn="ctr"/>
                      <a:r>
                        <a:rPr lang="fi-FI" sz="1600" b="0" i="0" dirty="0">
                          <a:solidFill>
                            <a:schemeClr val="bg1"/>
                          </a:solidFill>
                          <a:latin typeface="Montserrat Medium" pitchFamily="2" charset="77"/>
                        </a:rPr>
                        <a:t>Miten siihen päästään?</a:t>
                      </a:r>
                    </a:p>
                  </a:txBody>
                  <a:tcPr anchor="ctr">
                    <a:lnL w="9525" cap="flat" cmpd="sng" algn="ctr">
                      <a:noFill/>
                      <a:prstDash val="solid"/>
                      <a:round/>
                      <a:headEnd type="none" w="med" len="med"/>
                      <a:tailEnd type="none" w="med" len="med"/>
                    </a:lnL>
                    <a:lnR w="12700" cmpd="sng">
                      <a:noFill/>
                    </a:lnR>
                    <a:lnT w="12700" cmpd="sng">
                      <a:noFill/>
                    </a:lnT>
                    <a:lnB w="9525" cap="flat" cmpd="sng" algn="ctr">
                      <a:solidFill>
                        <a:srgbClr val="E5ECED"/>
                      </a:solidFill>
                      <a:prstDash val="solid"/>
                      <a:round/>
                      <a:headEnd type="none" w="med" len="med"/>
                      <a:tailEnd type="none" w="med" len="med"/>
                    </a:lnB>
                    <a:lnTlToBr w="12700" cmpd="sng">
                      <a:noFill/>
                      <a:prstDash val="solid"/>
                    </a:lnTlToBr>
                    <a:lnBlToTr w="12700" cmpd="sng">
                      <a:noFill/>
                      <a:prstDash val="solid"/>
                    </a:lnBlToTr>
                    <a:solidFill>
                      <a:srgbClr val="00454D"/>
                    </a:solidFill>
                  </a:tcPr>
                </a:tc>
                <a:tc hMerge="1">
                  <a:txBody>
                    <a:bodyPr/>
                    <a:lstStyle/>
                    <a:p>
                      <a:endParaRPr lang="fi-FI" dirty="0"/>
                    </a:p>
                  </a:txBody>
                  <a:tcPr/>
                </a:tc>
                <a:extLst>
                  <a:ext uri="{0D108BD9-81ED-4DB2-BD59-A6C34878D82A}">
                    <a16:rowId xmlns:a16="http://schemas.microsoft.com/office/drawing/2014/main" val="594058674"/>
                  </a:ext>
                </a:extLst>
              </a:tr>
              <a:tr h="326507">
                <a:tc vMerge="1">
                  <a:txBody>
                    <a:bodyPr/>
                    <a:lstStyle/>
                    <a:p>
                      <a:endParaRPr lang="fi-FI" sz="900" dirty="0">
                        <a:latin typeface="Montserrat" pitchFamily="2" charset="77"/>
                      </a:endParaRPr>
                    </a:p>
                  </a:txBody>
                  <a:tcPr>
                    <a:lnT w="38100" cmpd="sng">
                      <a:noFill/>
                    </a:lnT>
                  </a:tcPr>
                </a:tc>
                <a:tc>
                  <a:txBody>
                    <a:bodyPr/>
                    <a:lstStyle/>
                    <a:p>
                      <a:pPr algn="ctr"/>
                      <a:r>
                        <a:rPr lang="fi-FI" sz="900" b="1" i="0" dirty="0">
                          <a:solidFill>
                            <a:srgbClr val="00454D"/>
                          </a:solidFill>
                          <a:latin typeface="Montserrat SemiBold" pitchFamily="2" charset="77"/>
                        </a:rPr>
                        <a:t>MINÄ = JOKAINEN ASUKAS</a:t>
                      </a:r>
                    </a:p>
                  </a:txBody>
                  <a:tcPr anchor="ctr">
                    <a:lnL w="952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9525" cap="flat" cmpd="sng" algn="ctr">
                      <a:solidFill>
                        <a:srgbClr val="E5ECED"/>
                      </a:solidFill>
                      <a:prstDash val="solid"/>
                      <a:round/>
                      <a:headEnd type="none" w="med" len="med"/>
                      <a:tailEnd type="none" w="med" len="med"/>
                    </a:lnT>
                    <a:lnB w="9525" cap="flat" cmpd="sng" algn="ctr">
                      <a:solidFill>
                        <a:srgbClr val="E5ECED"/>
                      </a:solidFill>
                      <a:prstDash val="solid"/>
                      <a:round/>
                      <a:headEnd type="none" w="med" len="med"/>
                      <a:tailEnd type="none" w="med" len="med"/>
                    </a:lnB>
                    <a:lnTlToBr w="12700" cmpd="sng">
                      <a:noFill/>
                      <a:prstDash val="solid"/>
                    </a:lnTlToBr>
                    <a:lnBlToTr w="12700" cmpd="sng">
                      <a:noFill/>
                      <a:prstDash val="solid"/>
                    </a:lnBlToTr>
                    <a:solidFill>
                      <a:srgbClr val="E5ECED"/>
                    </a:solidFill>
                  </a:tcPr>
                </a:tc>
                <a:tc>
                  <a:txBody>
                    <a:bodyPr/>
                    <a:lstStyle/>
                    <a:p>
                      <a:pPr algn="ctr"/>
                      <a:r>
                        <a:rPr lang="fi-FI" sz="900" b="1" i="0" dirty="0">
                          <a:solidFill>
                            <a:srgbClr val="00454D"/>
                          </a:solidFill>
                          <a:latin typeface="Montserrat SemiBold" pitchFamily="2" charset="77"/>
                        </a:rPr>
                        <a:t>TALOYHTIÖ</a:t>
                      </a:r>
                    </a:p>
                  </a:txBody>
                  <a:tcPr anchor="ctr">
                    <a:lnL w="6350" cap="flat" cmpd="sng" algn="ctr">
                      <a:solidFill>
                        <a:srgbClr val="00454D"/>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5ECED"/>
                      </a:solidFill>
                      <a:prstDash val="solid"/>
                      <a:round/>
                      <a:headEnd type="none" w="med" len="med"/>
                      <a:tailEnd type="none" w="med" len="med"/>
                    </a:lnT>
                    <a:lnB w="9525" cap="flat" cmpd="sng" algn="ctr">
                      <a:solidFill>
                        <a:srgbClr val="E5ECED"/>
                      </a:solidFill>
                      <a:prstDash val="solid"/>
                      <a:round/>
                      <a:headEnd type="none" w="med" len="med"/>
                      <a:tailEnd type="none" w="med" len="med"/>
                    </a:lnB>
                    <a:lnTlToBr w="12700" cmpd="sng">
                      <a:noFill/>
                      <a:prstDash val="solid"/>
                    </a:lnTlToBr>
                    <a:lnBlToTr w="12700" cmpd="sng">
                      <a:noFill/>
                      <a:prstDash val="solid"/>
                    </a:lnBlToTr>
                    <a:solidFill>
                      <a:srgbClr val="E5ECED"/>
                    </a:solidFill>
                  </a:tcPr>
                </a:tc>
                <a:extLst>
                  <a:ext uri="{0D108BD9-81ED-4DB2-BD59-A6C34878D82A}">
                    <a16:rowId xmlns:a16="http://schemas.microsoft.com/office/drawing/2014/main" val="213801006"/>
                  </a:ext>
                </a:extLst>
              </a:tr>
              <a:tr h="1226431">
                <a:tc>
                  <a:txBody>
                    <a:bodyPr/>
                    <a:lstStyle/>
                    <a:p>
                      <a:pPr algn="ctr"/>
                      <a:r>
                        <a:rPr lang="fi-FI" sz="900" b="1" i="0" dirty="0">
                          <a:solidFill>
                            <a:schemeClr val="bg1"/>
                          </a:solidFill>
                          <a:latin typeface="Montserrat SemiBold" pitchFamily="2" charset="77"/>
                        </a:rPr>
                        <a:t>?</a:t>
                      </a:r>
                    </a:p>
                  </a:txBody>
                  <a:tcPr anchor="ctr">
                    <a:lnL w="12700" cmpd="sng">
                      <a:noFill/>
                    </a:lnL>
                    <a:lnR w="3175"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A082"/>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Ensimmäinen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Toinen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Kolmas ratkaisu / keino…</a:t>
                      </a:r>
                    </a:p>
                  </a:txBody>
                  <a:tcPr anchor="ctr">
                    <a:lnL w="317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9525" cap="flat" cmpd="sng" algn="ctr">
                      <a:solidFill>
                        <a:srgbClr val="E5EC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Ensimmäinen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Toinen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Kolmas ratkaisu / keino…</a:t>
                      </a:r>
                    </a:p>
                  </a:txBody>
                  <a:tcPr anchor="ctr">
                    <a:lnL w="6350" cap="flat" cmpd="sng" algn="ctr">
                      <a:solidFill>
                        <a:srgbClr val="00454D"/>
                      </a:solidFill>
                      <a:prstDash val="solid"/>
                      <a:round/>
                      <a:headEnd type="none" w="med" len="med"/>
                      <a:tailEnd type="none" w="med" len="med"/>
                    </a:lnL>
                    <a:lnR w="12700" cmpd="sng">
                      <a:noFill/>
                    </a:lnR>
                    <a:lnT w="9525" cap="flat" cmpd="sng" algn="ctr">
                      <a:solidFill>
                        <a:srgbClr val="E5ECE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1751547"/>
                  </a:ext>
                </a:extLst>
              </a:tr>
              <a:tr h="1226431">
                <a:tc>
                  <a:txBody>
                    <a:bodyPr/>
                    <a:lstStyle/>
                    <a:p>
                      <a:pPr algn="ctr"/>
                      <a:r>
                        <a:rPr lang="fi-FI" sz="900" b="1" i="0" dirty="0">
                          <a:solidFill>
                            <a:schemeClr val="bg1"/>
                          </a:solidFill>
                          <a:latin typeface="Montserrat SemiBold" pitchFamily="2" charset="77"/>
                        </a:rPr>
                        <a:t>?</a:t>
                      </a:r>
                    </a:p>
                  </a:txBody>
                  <a:tcPr anchor="ctr">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E835E"/>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Ensimmäinen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Toinen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Kolmas ratkaisu / keino…</a:t>
                      </a:r>
                    </a:p>
                  </a:txBody>
                  <a:tcPr anchor="ctr">
                    <a:lnL w="317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ECED"/>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kumimoji="0" lang="fi-FI" sz="900" b="0" i="0" u="none" strike="noStrike" kern="1200" cap="none" spc="0" normalizeH="0" baseline="0" noProof="0" dirty="0">
                          <a:ln>
                            <a:noFill/>
                          </a:ln>
                          <a:solidFill>
                            <a:srgbClr val="00454D"/>
                          </a:solidFill>
                          <a:effectLst/>
                          <a:uLnTx/>
                          <a:uFillTx/>
                          <a:latin typeface="Montserrat" pitchFamily="2" charset="77"/>
                          <a:ea typeface="+mn-ea"/>
                          <a:cs typeface="+mn-cs"/>
                        </a:rPr>
                        <a:t>Ensimmäinen ratkaisu / keino…</a:t>
                      </a:r>
                    </a:p>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kumimoji="0" lang="fi-FI" sz="900" b="0" i="0" u="none" strike="noStrike" kern="1200" cap="none" spc="0" normalizeH="0" baseline="0" noProof="0" dirty="0">
                          <a:ln>
                            <a:noFill/>
                          </a:ln>
                          <a:solidFill>
                            <a:srgbClr val="00454D"/>
                          </a:solidFill>
                          <a:effectLst/>
                          <a:uLnTx/>
                          <a:uFillTx/>
                          <a:latin typeface="Montserrat" pitchFamily="2" charset="77"/>
                          <a:ea typeface="+mn-ea"/>
                          <a:cs typeface="+mn-cs"/>
                        </a:rPr>
                        <a:t>Toinen ratkaisu / keino…</a:t>
                      </a:r>
                    </a:p>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kumimoji="0" lang="fi-FI" sz="900" b="0" i="0" u="none" strike="noStrike" kern="1200" cap="none" spc="0" normalizeH="0" baseline="0" noProof="0" dirty="0">
                          <a:ln>
                            <a:noFill/>
                          </a:ln>
                          <a:solidFill>
                            <a:srgbClr val="00454D"/>
                          </a:solidFill>
                          <a:effectLst/>
                          <a:uLnTx/>
                          <a:uFillTx/>
                          <a:latin typeface="Montserrat" pitchFamily="2" charset="77"/>
                          <a:ea typeface="+mn-ea"/>
                          <a:cs typeface="+mn-cs"/>
                        </a:rPr>
                        <a:t>Kolmas ratkaisu / keino…</a:t>
                      </a:r>
                    </a:p>
                  </a:txBody>
                  <a:tcPr anchor="ctr">
                    <a:lnL w="6350" cap="flat" cmpd="sng" algn="ctr">
                      <a:solidFill>
                        <a:srgbClr val="00454D"/>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ECED"/>
                    </a:solidFill>
                  </a:tcPr>
                </a:tc>
                <a:extLst>
                  <a:ext uri="{0D108BD9-81ED-4DB2-BD59-A6C34878D82A}">
                    <a16:rowId xmlns:a16="http://schemas.microsoft.com/office/drawing/2014/main" val="61239815"/>
                  </a:ext>
                </a:extLst>
              </a:tr>
              <a:tr h="1226431">
                <a:tc>
                  <a:txBody>
                    <a:bodyPr/>
                    <a:lstStyle/>
                    <a:p>
                      <a:pPr algn="ctr"/>
                      <a:r>
                        <a:rPr lang="fi-FI" sz="900" b="1" i="0" dirty="0">
                          <a:solidFill>
                            <a:schemeClr val="bg1"/>
                          </a:solidFill>
                          <a:latin typeface="Montserrat SemiBold" pitchFamily="2" charset="77"/>
                        </a:rPr>
                        <a:t>?</a:t>
                      </a:r>
                    </a:p>
                  </a:txBody>
                  <a:tcPr anchor="ctr">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A082"/>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Ensimmäinen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Toinen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Kolmas ratkaisu / keino…</a:t>
                      </a:r>
                    </a:p>
                  </a:txBody>
                  <a:tcPr anchor="ctr">
                    <a:lnL w="317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kumimoji="0" lang="fi-FI" sz="900" b="0" i="0" u="none" strike="noStrike" kern="1200" cap="none" spc="0" normalizeH="0" baseline="0" noProof="0" dirty="0">
                          <a:ln>
                            <a:noFill/>
                          </a:ln>
                          <a:solidFill>
                            <a:srgbClr val="00454D"/>
                          </a:solidFill>
                          <a:effectLst/>
                          <a:uLnTx/>
                          <a:uFillTx/>
                          <a:latin typeface="Montserrat" pitchFamily="2" charset="77"/>
                          <a:ea typeface="+mn-ea"/>
                          <a:cs typeface="+mn-cs"/>
                        </a:rPr>
                        <a:t>Ensimmäinen ratkaisu / keino…</a:t>
                      </a:r>
                    </a:p>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kumimoji="0" lang="fi-FI" sz="900" b="0" i="0" u="none" strike="noStrike" kern="1200" cap="none" spc="0" normalizeH="0" baseline="0" noProof="0" dirty="0">
                          <a:ln>
                            <a:noFill/>
                          </a:ln>
                          <a:solidFill>
                            <a:srgbClr val="00454D"/>
                          </a:solidFill>
                          <a:effectLst/>
                          <a:uLnTx/>
                          <a:uFillTx/>
                          <a:latin typeface="Montserrat" pitchFamily="2" charset="77"/>
                          <a:ea typeface="+mn-ea"/>
                          <a:cs typeface="+mn-cs"/>
                        </a:rPr>
                        <a:t>Toinen ratkaisu / keino…</a:t>
                      </a:r>
                    </a:p>
                    <a:p>
                      <a:pPr marL="171450" marR="0" lvl="0" indent="-171450" algn="l" defTabSz="914400" rtl="0" eaLnBrk="1" fontAlgn="auto" latinLnBrk="0" hangingPunct="1">
                        <a:lnSpc>
                          <a:spcPct val="100000"/>
                        </a:lnSpc>
                        <a:spcBef>
                          <a:spcPts val="0"/>
                        </a:spcBef>
                        <a:spcAft>
                          <a:spcPts val="0"/>
                        </a:spcAft>
                        <a:buClrTx/>
                        <a:buSzPct val="100000"/>
                        <a:buFont typeface="System Font Regular"/>
                        <a:buChar char="―"/>
                        <a:tabLst/>
                        <a:defRPr/>
                      </a:pPr>
                      <a:r>
                        <a:rPr kumimoji="0" lang="fi-FI" sz="900" b="0" i="0" u="none" strike="noStrike" kern="1200" cap="none" spc="0" normalizeH="0" baseline="0" noProof="0" dirty="0">
                          <a:ln>
                            <a:noFill/>
                          </a:ln>
                          <a:solidFill>
                            <a:srgbClr val="00454D"/>
                          </a:solidFill>
                          <a:effectLst/>
                          <a:uLnTx/>
                          <a:uFillTx/>
                          <a:latin typeface="Montserrat" pitchFamily="2" charset="77"/>
                          <a:ea typeface="+mn-ea"/>
                          <a:cs typeface="+mn-cs"/>
                        </a:rPr>
                        <a:t>Kolmas ratkaisu / keino…</a:t>
                      </a:r>
                    </a:p>
                  </a:txBody>
                  <a:tcPr anchor="ctr">
                    <a:lnL w="6350" cap="flat" cmpd="sng" algn="ctr">
                      <a:solidFill>
                        <a:srgbClr val="00454D"/>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7411543"/>
                  </a:ext>
                </a:extLst>
              </a:tr>
              <a:tr h="1226431">
                <a:tc>
                  <a:txBody>
                    <a:bodyPr/>
                    <a:lstStyle/>
                    <a:p>
                      <a:pPr algn="ctr"/>
                      <a:r>
                        <a:rPr lang="fi-FI" sz="900" b="1" i="0" dirty="0">
                          <a:solidFill>
                            <a:schemeClr val="bg1"/>
                          </a:solidFill>
                          <a:latin typeface="Montserrat SemiBold" pitchFamily="2" charset="77"/>
                        </a:rPr>
                        <a:t>?</a:t>
                      </a:r>
                    </a:p>
                  </a:txBody>
                  <a:tcPr anchor="ctr">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4E835E"/>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Ensimmäinen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Toinen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Kolmas ratkaisu / keino…</a:t>
                      </a:r>
                    </a:p>
                  </a:txBody>
                  <a:tcPr anchor="ctr">
                    <a:lnL w="3175" cap="flat" cmpd="sng" algn="ctr">
                      <a:noFill/>
                      <a:prstDash val="solid"/>
                      <a:round/>
                      <a:headEnd type="none" w="med" len="med"/>
                      <a:tailEnd type="none" w="med" len="med"/>
                    </a:lnL>
                    <a:lnR w="6350" cap="flat" cmpd="sng" algn="ctr">
                      <a:solidFill>
                        <a:srgbClr val="00454D"/>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5ECED"/>
                    </a:solidFill>
                  </a:tcPr>
                </a:tc>
                <a:tc>
                  <a:txBody>
                    <a:bodyPr/>
                    <a:lstStyle/>
                    <a:p>
                      <a:pPr marL="171450" indent="-171450">
                        <a:lnSpc>
                          <a:spcPct val="100000"/>
                        </a:lnSpc>
                        <a:buSzPct val="100000"/>
                        <a:buFont typeface="System Font Regular"/>
                        <a:buChar char="―"/>
                      </a:pPr>
                      <a:r>
                        <a:rPr lang="fi-FI" sz="900" dirty="0">
                          <a:solidFill>
                            <a:srgbClr val="00454D"/>
                          </a:solidFill>
                          <a:latin typeface="Montserrat" pitchFamily="2" charset="77"/>
                        </a:rPr>
                        <a:t>Ensimmäinen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Toinen ratkaisu / keino…</a:t>
                      </a:r>
                    </a:p>
                    <a:p>
                      <a:pPr marL="171450" indent="-171450">
                        <a:lnSpc>
                          <a:spcPct val="100000"/>
                        </a:lnSpc>
                        <a:buSzPct val="100000"/>
                        <a:buFont typeface="System Font Regular"/>
                        <a:buChar char="―"/>
                      </a:pPr>
                      <a:r>
                        <a:rPr lang="fi-FI" sz="900" dirty="0">
                          <a:solidFill>
                            <a:srgbClr val="00454D"/>
                          </a:solidFill>
                          <a:latin typeface="Montserrat" pitchFamily="2" charset="77"/>
                        </a:rPr>
                        <a:t>Kolmas ratkaisu / keino…</a:t>
                      </a:r>
                    </a:p>
                  </a:txBody>
                  <a:tcPr anchor="ctr">
                    <a:lnL w="6350" cap="flat" cmpd="sng" algn="ctr">
                      <a:solidFill>
                        <a:srgbClr val="00454D"/>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5ECED"/>
                    </a:solidFill>
                  </a:tcPr>
                </a:tc>
                <a:extLst>
                  <a:ext uri="{0D108BD9-81ED-4DB2-BD59-A6C34878D82A}">
                    <a16:rowId xmlns:a16="http://schemas.microsoft.com/office/drawing/2014/main" val="3604081036"/>
                  </a:ext>
                </a:extLst>
              </a:tr>
            </a:tbl>
          </a:graphicData>
        </a:graphic>
      </p:graphicFrame>
    </p:spTree>
    <p:extLst>
      <p:ext uri="{BB962C8B-B14F-4D97-AF65-F5344CB8AC3E}">
        <p14:creationId xmlns:p14="http://schemas.microsoft.com/office/powerpoint/2010/main" val="1955700644"/>
      </p:ext>
    </p:extLst>
  </p:cSld>
  <p:clrMapOvr>
    <a:masterClrMapping/>
  </p:clrMapOvr>
</p:sld>
</file>

<file path=ppt/theme/theme1.xml><?xml version="1.0" encoding="utf-8"?>
<a:theme xmlns:a="http://schemas.openxmlformats.org/drawingml/2006/main" name="Office-teema">
  <a:themeElements>
    <a:clrScheme name="Mukautettu 6">
      <a:dk1>
        <a:srgbClr val="1C1C1C"/>
      </a:dk1>
      <a:lt1>
        <a:sysClr val="window" lastClr="FFFFFF"/>
      </a:lt1>
      <a:dk2>
        <a:srgbClr val="323232"/>
      </a:dk2>
      <a:lt2>
        <a:srgbClr val="FFFFFF"/>
      </a:lt2>
      <a:accent1>
        <a:srgbClr val="008782"/>
      </a:accent1>
      <a:accent2>
        <a:srgbClr val="00AAA3"/>
      </a:accent2>
      <a:accent3>
        <a:srgbClr val="64C3CD"/>
      </a:accent3>
      <a:accent4>
        <a:srgbClr val="007A33"/>
      </a:accent4>
      <a:accent5>
        <a:srgbClr val="D8318A"/>
      </a:accent5>
      <a:accent6>
        <a:srgbClr val="006AA7"/>
      </a:accent6>
      <a:hlink>
        <a:srgbClr val="006AA7"/>
      </a:hlink>
      <a:folHlink>
        <a:srgbClr val="323232"/>
      </a:folHlink>
    </a:clrScheme>
    <a:fontScheme name="Mukautettu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nie_Malli-taloyhtion-strategiasta" id="{ED9098CA-5515-BE4B-A3A9-3061A41394C6}" vid="{49300527-FEBD-5945-9C56-543256A6E5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bf2f417d-3ba6-4fda-8fd6-81fbccefeaba" ContentTypeId="0x010100AF08220E379563439D5D964D062741A002" PreviousValue="false"/>
</file>

<file path=customXml/item4.xml><?xml version="1.0" encoding="utf-8"?>
<ct:contentTypeSchema xmlns:ct="http://schemas.microsoft.com/office/2006/metadata/contentType" xmlns:ma="http://schemas.microsoft.com/office/2006/metadata/properties/metaAttributes" ct:_="" ma:_="" ma:contentTypeName="Tyhjä asiakirja" ma:contentTypeID="0x010100AF08220E379563439D5D964D062741A00200338F9034972C3A4E9ED768FA6DAA2E74" ma:contentTypeVersion="12" ma:contentTypeDescription="" ma:contentTypeScope="" ma:versionID="5c277a422cf750ec650ffb81825faf8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3781D3-4BEB-4C97-9296-FA71A4FEDB4F}">
  <ds:schemaRefs>
    <ds:schemaRef ds:uri="http://schemas.microsoft.com/sharepoint/v3/contenttype/forms"/>
  </ds:schemaRefs>
</ds:datastoreItem>
</file>

<file path=customXml/itemProps2.xml><?xml version="1.0" encoding="utf-8"?>
<ds:datastoreItem xmlns:ds="http://schemas.openxmlformats.org/officeDocument/2006/customXml" ds:itemID="{C791D66B-9996-4976-8588-5D6731B149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5A7FFBE-590D-432E-A823-1F9DEDFBD933}">
  <ds:schemaRefs>
    <ds:schemaRef ds:uri="Microsoft.SharePoint.Taxonomy.ContentTypeSync"/>
  </ds:schemaRefs>
</ds:datastoreItem>
</file>

<file path=customXml/itemProps4.xml><?xml version="1.0" encoding="utf-8"?>
<ds:datastoreItem xmlns:ds="http://schemas.openxmlformats.org/officeDocument/2006/customXml" ds:itemID="{78380C02-7F2D-4316-96FB-C3C9887A1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Office-teema</Template>
  <TotalTime>2</TotalTime>
  <Words>142</Words>
  <Application>Microsoft Macintosh PowerPoint</Application>
  <PresentationFormat>Widescreen</PresentationFormat>
  <Paragraphs>33</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Montserrat Medium</vt:lpstr>
      <vt:lpstr>Montserrat</vt:lpstr>
      <vt:lpstr>Arial</vt:lpstr>
      <vt:lpstr>Segoe UI</vt:lpstr>
      <vt:lpstr>Montserrat SemiBold</vt:lpstr>
      <vt:lpstr>System Font Regular</vt:lpstr>
      <vt:lpstr>Office-teema</vt:lpstr>
      <vt:lpstr>PowerPoint Presentation</vt:lpstr>
      <vt:lpstr>PowerPoint Presentation</vt:lpstr>
      <vt:lpstr>Asunto Oy X:n Strategia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Kingsley Ndukwe</dc:creator>
  <cp:lastModifiedBy>Winnie Ndukwe Keskiö Design</cp:lastModifiedBy>
  <cp:revision>1</cp:revision>
  <dcterms:created xsi:type="dcterms:W3CDTF">2022-08-10T14:19:14Z</dcterms:created>
  <dcterms:modified xsi:type="dcterms:W3CDTF">2022-08-10T14:21:36Z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0x010100AF08220E379563439D5D964D062741A00200338F9034972C3A4E9ED768FA6DAA2E74</vt:lpwstr>
  </property>
</Properties>
</file>